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128"/>
  </p:notesMasterIdLst>
  <p:handoutMasterIdLst>
    <p:handoutMasterId r:id="rId129"/>
  </p:handoutMasterIdLst>
  <p:sldIdLst>
    <p:sldId id="895" r:id="rId2"/>
    <p:sldId id="939" r:id="rId3"/>
    <p:sldId id="1697" r:id="rId4"/>
    <p:sldId id="1691" r:id="rId5"/>
    <p:sldId id="1692" r:id="rId6"/>
    <p:sldId id="1693" r:id="rId7"/>
    <p:sldId id="1694" r:id="rId8"/>
    <p:sldId id="1673" r:id="rId9"/>
    <p:sldId id="1632" r:id="rId10"/>
    <p:sldId id="1726" r:id="rId11"/>
    <p:sldId id="1725" r:id="rId12"/>
    <p:sldId id="1674" r:id="rId13"/>
    <p:sldId id="1630" r:id="rId14"/>
    <p:sldId id="1656" r:id="rId15"/>
    <p:sldId id="1657" r:id="rId16"/>
    <p:sldId id="1658" r:id="rId17"/>
    <p:sldId id="1660" r:id="rId18"/>
    <p:sldId id="1661" r:id="rId19"/>
    <p:sldId id="1662" r:id="rId20"/>
    <p:sldId id="1663" r:id="rId21"/>
    <p:sldId id="1664" r:id="rId22"/>
    <p:sldId id="1665" r:id="rId23"/>
    <p:sldId id="1666" r:id="rId24"/>
    <p:sldId id="1667" r:id="rId25"/>
    <p:sldId id="1668" r:id="rId26"/>
    <p:sldId id="1669" r:id="rId27"/>
    <p:sldId id="1670" r:id="rId28"/>
    <p:sldId id="1671" r:id="rId29"/>
    <p:sldId id="1672" r:id="rId30"/>
    <p:sldId id="1679" r:id="rId31"/>
    <p:sldId id="1680" r:id="rId32"/>
    <p:sldId id="1677" r:id="rId33"/>
    <p:sldId id="1624" r:id="rId34"/>
    <p:sldId id="1698" r:id="rId35"/>
    <p:sldId id="1641" r:id="rId36"/>
    <p:sldId id="1631" r:id="rId37"/>
    <p:sldId id="1639" r:id="rId38"/>
    <p:sldId id="1638" r:id="rId39"/>
    <p:sldId id="1634" r:id="rId40"/>
    <p:sldId id="1640" r:id="rId41"/>
    <p:sldId id="1701" r:id="rId42"/>
    <p:sldId id="1633" r:id="rId43"/>
    <p:sldId id="1637" r:id="rId44"/>
    <p:sldId id="1342" r:id="rId45"/>
    <p:sldId id="1230" r:id="rId46"/>
    <p:sldId id="1344" r:id="rId47"/>
    <p:sldId id="1231" r:id="rId48"/>
    <p:sldId id="1644" r:id="rId49"/>
    <p:sldId id="1645" r:id="rId50"/>
    <p:sldId id="1702" r:id="rId51"/>
    <p:sldId id="1646" r:id="rId52"/>
    <p:sldId id="1699" r:id="rId53"/>
    <p:sldId id="1700" r:id="rId54"/>
    <p:sldId id="1650" r:id="rId55"/>
    <p:sldId id="1647" r:id="rId56"/>
    <p:sldId id="1339" r:id="rId57"/>
    <p:sldId id="1703" r:id="rId58"/>
    <p:sldId id="1706" r:id="rId59"/>
    <p:sldId id="1707" r:id="rId60"/>
    <p:sldId id="1502" r:id="rId61"/>
    <p:sldId id="1503" r:id="rId62"/>
    <p:sldId id="1504" r:id="rId63"/>
    <p:sldId id="1564" r:id="rId64"/>
    <p:sldId id="1565" r:id="rId65"/>
    <p:sldId id="1566" r:id="rId66"/>
    <p:sldId id="1009" r:id="rId67"/>
    <p:sldId id="1284" r:id="rId68"/>
    <p:sldId id="1212" r:id="rId69"/>
    <p:sldId id="1241" r:id="rId70"/>
    <p:sldId id="1499" r:id="rId71"/>
    <p:sldId id="1500" r:id="rId72"/>
    <p:sldId id="1242" r:id="rId73"/>
    <p:sldId id="1497" r:id="rId74"/>
    <p:sldId id="1498" r:id="rId75"/>
    <p:sldId id="1205" r:id="rId76"/>
    <p:sldId id="1713" r:id="rId77"/>
    <p:sldId id="1560" r:id="rId78"/>
    <p:sldId id="1715" r:id="rId79"/>
    <p:sldId id="1571" r:id="rId80"/>
    <p:sldId id="1705" r:id="rId81"/>
    <p:sldId id="1704" r:id="rId82"/>
    <p:sldId id="1472" r:id="rId83"/>
    <p:sldId id="1719" r:id="rId84"/>
    <p:sldId id="1471" r:id="rId85"/>
    <p:sldId id="1716" r:id="rId86"/>
    <p:sldId id="1717" r:id="rId87"/>
    <p:sldId id="1718" r:id="rId88"/>
    <p:sldId id="1727" r:id="rId89"/>
    <p:sldId id="1728" r:id="rId90"/>
    <p:sldId id="1402" r:id="rId91"/>
    <p:sldId id="1314" r:id="rId92"/>
    <p:sldId id="1729" r:id="rId93"/>
    <p:sldId id="1316" r:id="rId94"/>
    <p:sldId id="1384" r:id="rId95"/>
    <p:sldId id="1324" r:id="rId96"/>
    <p:sldId id="1385" r:id="rId97"/>
    <p:sldId id="1386" r:id="rId98"/>
    <p:sldId id="1325" r:id="rId99"/>
    <p:sldId id="1390" r:id="rId100"/>
    <p:sldId id="1391" r:id="rId101"/>
    <p:sldId id="1392" r:id="rId102"/>
    <p:sldId id="1393" r:id="rId103"/>
    <p:sldId id="1480" r:id="rId104"/>
    <p:sldId id="1394" r:id="rId105"/>
    <p:sldId id="1395" r:id="rId106"/>
    <p:sldId id="1333" r:id="rId107"/>
    <p:sldId id="1724" r:id="rId108"/>
    <p:sldId id="1730" r:id="rId109"/>
    <p:sldId id="1731" r:id="rId110"/>
    <p:sldId id="1543" r:id="rId111"/>
    <p:sldId id="1611" r:id="rId112"/>
    <p:sldId id="1558" r:id="rId113"/>
    <p:sldId id="1721" r:id="rId114"/>
    <p:sldId id="1722" r:id="rId115"/>
    <p:sldId id="1723" r:id="rId116"/>
    <p:sldId id="1380" r:id="rId117"/>
    <p:sldId id="1381" r:id="rId118"/>
    <p:sldId id="1551" r:id="rId119"/>
    <p:sldId id="1615" r:id="rId120"/>
    <p:sldId id="1720" r:id="rId121"/>
    <p:sldId id="1652" r:id="rId122"/>
    <p:sldId id="1710" r:id="rId123"/>
    <p:sldId id="1711" r:id="rId124"/>
    <p:sldId id="1712" r:id="rId125"/>
    <p:sldId id="1708" r:id="rId126"/>
    <p:sldId id="1270" r:id="rId1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895"/>
            <p14:sldId id="939"/>
            <p14:sldId id="1697"/>
            <p14:sldId id="1691"/>
            <p14:sldId id="1692"/>
            <p14:sldId id="1693"/>
            <p14:sldId id="1694"/>
            <p14:sldId id="1673"/>
            <p14:sldId id="1632"/>
            <p14:sldId id="1726"/>
            <p14:sldId id="1725"/>
            <p14:sldId id="1674"/>
            <p14:sldId id="1630"/>
            <p14:sldId id="1656"/>
            <p14:sldId id="1657"/>
            <p14:sldId id="1658"/>
            <p14:sldId id="1660"/>
            <p14:sldId id="1661"/>
            <p14:sldId id="1662"/>
            <p14:sldId id="1663"/>
            <p14:sldId id="1664"/>
            <p14:sldId id="1665"/>
            <p14:sldId id="1666"/>
            <p14:sldId id="1667"/>
            <p14:sldId id="1668"/>
            <p14:sldId id="1669"/>
            <p14:sldId id="1670"/>
            <p14:sldId id="1671"/>
            <p14:sldId id="1672"/>
            <p14:sldId id="1679"/>
            <p14:sldId id="1680"/>
            <p14:sldId id="1677"/>
            <p14:sldId id="1624"/>
            <p14:sldId id="1698"/>
            <p14:sldId id="1641"/>
            <p14:sldId id="1631"/>
            <p14:sldId id="1639"/>
            <p14:sldId id="1638"/>
            <p14:sldId id="1634"/>
            <p14:sldId id="1640"/>
            <p14:sldId id="1701"/>
            <p14:sldId id="1633"/>
            <p14:sldId id="1637"/>
            <p14:sldId id="1342"/>
            <p14:sldId id="1230"/>
            <p14:sldId id="1344"/>
            <p14:sldId id="1231"/>
            <p14:sldId id="1644"/>
            <p14:sldId id="1645"/>
            <p14:sldId id="1702"/>
            <p14:sldId id="1646"/>
            <p14:sldId id="1699"/>
            <p14:sldId id="1700"/>
            <p14:sldId id="1650"/>
            <p14:sldId id="1647"/>
            <p14:sldId id="1339"/>
            <p14:sldId id="1703"/>
            <p14:sldId id="1706"/>
            <p14:sldId id="1707"/>
            <p14:sldId id="1502"/>
            <p14:sldId id="1503"/>
            <p14:sldId id="1504"/>
            <p14:sldId id="1564"/>
            <p14:sldId id="1565"/>
            <p14:sldId id="1566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713"/>
            <p14:sldId id="1560"/>
            <p14:sldId id="1715"/>
            <p14:sldId id="1571"/>
            <p14:sldId id="1705"/>
            <p14:sldId id="1704"/>
            <p14:sldId id="1472"/>
            <p14:sldId id="1719"/>
            <p14:sldId id="1471"/>
            <p14:sldId id="1716"/>
            <p14:sldId id="1717"/>
            <p14:sldId id="1718"/>
            <p14:sldId id="1727"/>
            <p14:sldId id="1728"/>
            <p14:sldId id="1402"/>
            <p14:sldId id="1314"/>
            <p14:sldId id="1729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480"/>
            <p14:sldId id="1394"/>
            <p14:sldId id="1395"/>
            <p14:sldId id="1333"/>
            <p14:sldId id="1724"/>
            <p14:sldId id="1730"/>
            <p14:sldId id="1731"/>
            <p14:sldId id="1543"/>
            <p14:sldId id="1611"/>
            <p14:sldId id="1558"/>
            <p14:sldId id="1721"/>
            <p14:sldId id="1722"/>
            <p14:sldId id="1723"/>
            <p14:sldId id="1380"/>
            <p14:sldId id="1381"/>
            <p14:sldId id="1551"/>
            <p14:sldId id="1615"/>
            <p14:sldId id="1720"/>
            <p14:sldId id="1652"/>
            <p14:sldId id="1710"/>
            <p14:sldId id="1711"/>
            <p14:sldId id="1712"/>
            <p14:sldId id="1708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8900"/>
    <a:srgbClr val="FB8E20"/>
    <a:srgbClr val="36544F"/>
    <a:srgbClr val="1778B8"/>
    <a:srgbClr val="B04432"/>
    <a:srgbClr val="5AB88F"/>
    <a:srgbClr val="9E60B8"/>
    <a:srgbClr val="FFFDF9"/>
    <a:srgbClr val="3E729D"/>
    <a:srgbClr val="D4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8"/>
    <p:restoredTop sz="96911" autoAdjust="0"/>
  </p:normalViewPr>
  <p:slideViewPr>
    <p:cSldViewPr snapToGrid="0" snapToObjects="1">
      <p:cViewPr varScale="1">
        <p:scale>
          <a:sx n="154" d="100"/>
          <a:sy n="154" d="100"/>
        </p:scale>
        <p:origin x="200" y="1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26.09.23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26.09.23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9/26/23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-19094" y="2217683"/>
            <a:ext cx="9163094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7200" b="1" dirty="0" err="1">
                <a:ln>
                  <a:solidFill>
                    <a:srgbClr val="B58900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endParaRPr lang="de-DE" sz="72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de-DE" sz="72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Architekturen</a:t>
            </a:r>
            <a:endParaRPr lang="de-DE" sz="3600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>
                <a:solidFill>
                  <a:srgbClr val="D4EBE9"/>
                </a:solidFill>
              </a:rPr>
              <a:t>Software Architecture Alliance | München, 25. September 2023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604245"/>
            <a:ext cx="9144000" cy="569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3100" b="1" dirty="0">
                <a:ln>
                  <a:solidFill>
                    <a:srgbClr val="36544F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Das Ende der Single-Page-Anwendungen?</a:t>
            </a:r>
            <a:endParaRPr lang="de-DE" sz="3100" dirty="0">
              <a:ln>
                <a:solidFill>
                  <a:srgbClr val="36544F"/>
                </a:solidFill>
              </a:ln>
              <a:solidFill>
                <a:srgbClr val="FB8E20"/>
              </a:solidFill>
            </a:endParaRP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B87C798-4CF5-3B68-1858-261ADD572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956263" y="6962273"/>
            <a:ext cx="771525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4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HTML-Seite: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Serverseitig wird die Seite fertig als HTML gerendert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Buttons zum Sortieren sind Links (a-Elemente)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setzt entsprechende HTML- bzw. CSS-Attribute um die Button zu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46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35520A5-A5CF-BF1F-BBF2-B2F788749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1" y="1192696"/>
            <a:ext cx="323861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77790C8-A420-F8C6-4BDB-DD51D256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3598004" cy="37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Event-Handler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Lokaler State</a:t>
            </a:r>
          </a:p>
          <a:p>
            <a:pPr lvl="1"/>
            <a:r>
              <a:rPr lang="de-DE" dirty="0"/>
              <a:t>Effekte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81885AB-7892-800B-E223-E28D26F7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73991"/>
            <a:ext cx="3871894" cy="441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Properties müssen hier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dirty="0"/>
              <a:t>Keine (Callback-)Funktionen!</a:t>
            </a:r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F0249CB-1531-4F20-5AF6-530E95323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2665664" cy="43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54834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7CBD89-5F59-CF5A-E718-28C29BFA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Server-</a:t>
            </a: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r>
              <a:rPr lang="de-DE" dirty="0"/>
              <a:t>Server-Komponente hat Zugriff auf Request Informationen</a:t>
            </a:r>
          </a:p>
          <a:p>
            <a:pPr lvl="1"/>
            <a:r>
              <a:rPr lang="de-DE" sz="2100" dirty="0"/>
              <a:t>URL mit Search </a:t>
            </a:r>
            <a:r>
              <a:rPr lang="de-DE" sz="2100" dirty="0" err="1"/>
              <a:t>Params</a:t>
            </a:r>
            <a:endParaRPr lang="de-DE" sz="2100" dirty="0"/>
          </a:p>
          <a:p>
            <a:pPr lvl="1"/>
            <a:r>
              <a:rPr lang="de-DE" sz="2100" dirty="0"/>
              <a:t>Cookies</a:t>
            </a:r>
          </a:p>
          <a:p>
            <a:pPr lvl="1"/>
            <a:r>
              <a:rPr lang="de-DE" sz="2100" dirty="0"/>
              <a:t>Headers</a:t>
            </a:r>
            <a:endParaRPr lang="de-DE" sz="2100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r>
              <a:rPr lang="de-DE" sz="2100" dirty="0"/>
              <a:t>	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05F9BC8-2DCC-3241-C3E1-289E6BC5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705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944CB3-47B2-B584-C98B-930DB946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5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Im Browser gibt es die statische UI (vom Server gesendet)</a:t>
            </a:r>
          </a:p>
          <a:p>
            <a:r>
              <a:rPr lang="de-DE" dirty="0"/>
              <a:t>Es gibt (UI) Zustand, der nur im Client ist</a:t>
            </a:r>
          </a:p>
          <a:p>
            <a:pPr lvl="1"/>
            <a:r>
              <a:rPr lang="de-DE" dirty="0"/>
              <a:t>Inhalt eines Textfelds zum Beispiel</a:t>
            </a:r>
          </a:p>
          <a:p>
            <a:r>
              <a:rPr lang="de-DE" dirty="0"/>
              <a:t>In der Komponentenhierarchie kann das gemischt sein</a:t>
            </a:r>
          </a:p>
          <a:p>
            <a:r>
              <a:rPr lang="de-DE" dirty="0"/>
              <a:t>Der UI-Zustand soll nicht verloren gehen</a:t>
            </a:r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B8BD6D-7E35-D350-14E4-F5F3F2F0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" y="2689474"/>
            <a:ext cx="5332974" cy="23586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1152523" y="2784876"/>
            <a:ext cx="4948136" cy="20168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F814D7-EB44-137F-740A-AAC0B46C3EC8}"/>
              </a:ext>
            </a:extLst>
          </p:cNvPr>
          <p:cNvSpPr/>
          <p:nvPr/>
        </p:nvSpPr>
        <p:spPr>
          <a:xfrm>
            <a:off x="4628539" y="4276451"/>
            <a:ext cx="843065" cy="252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623720" y="3862473"/>
            <a:ext cx="207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UI-Zustand (nur Client)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</p:cNvCxnSpPr>
          <p:nvPr/>
        </p:nvCxnSpPr>
        <p:spPr>
          <a:xfrm flipH="1">
            <a:off x="5311835" y="4039349"/>
            <a:ext cx="1386699" cy="2371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61809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Zustand soll im Client erhalten bleiben</a:t>
            </a:r>
          </a:p>
          <a:p>
            <a:r>
              <a:rPr lang="de-DE" dirty="0">
                <a:solidFill>
                  <a:srgbClr val="36544F"/>
                </a:solidFill>
              </a:rPr>
              <a:t>In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r>
              <a:rPr lang="de-DE" dirty="0">
                <a:solidFill>
                  <a:srgbClr val="36544F"/>
                </a:solidFill>
              </a:rPr>
              <a:t> bleibt beim "Refresh" einer Route der Client-Zustand erhalten</a:t>
            </a:r>
          </a:p>
          <a:p>
            <a:pPr lvl="1"/>
            <a:r>
              <a:rPr lang="de-DE" dirty="0"/>
              <a:t>Beispiel: Newsletter-Formular</a:t>
            </a:r>
          </a:p>
          <a:p>
            <a:pPr lvl="1"/>
            <a:r>
              <a:rPr lang="de-DE" dirty="0">
                <a:solidFill>
                  <a:srgbClr val="36544F"/>
                </a:solidFill>
              </a:rPr>
              <a:t>Beispiel: Textfeld unter Inhaltsverzeichnis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BB8BD6D-7E35-D350-14E4-F5F3F2F05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02" y="2689474"/>
            <a:ext cx="5332974" cy="23586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1152523" y="2784876"/>
            <a:ext cx="4948136" cy="201686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BF814D7-EB44-137F-740A-AAC0B46C3EC8}"/>
              </a:ext>
            </a:extLst>
          </p:cNvPr>
          <p:cNvSpPr/>
          <p:nvPr/>
        </p:nvSpPr>
        <p:spPr>
          <a:xfrm>
            <a:off x="4628539" y="4276451"/>
            <a:ext cx="843065" cy="25292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623720" y="3862473"/>
            <a:ext cx="207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UI-Zustand (nur Client)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</p:cNvCxnSpPr>
          <p:nvPr/>
        </p:nvCxnSpPr>
        <p:spPr>
          <a:xfrm flipH="1">
            <a:off x="5311835" y="4039349"/>
            <a:ext cx="1386699" cy="2371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866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Client und Server Daten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1507" y="769545"/>
            <a:ext cx="8594924" cy="3996928"/>
          </a:xfrm>
        </p:spPr>
        <p:txBody>
          <a:bodyPr/>
          <a:lstStyle/>
          <a:p>
            <a:r>
              <a:rPr lang="de-DE" dirty="0"/>
              <a:t>Zustand soll im Client erhalten bleiben</a:t>
            </a:r>
          </a:p>
          <a:p>
            <a:r>
              <a:rPr lang="de-DE" dirty="0">
                <a:solidFill>
                  <a:srgbClr val="36544F"/>
                </a:solidFill>
              </a:rPr>
              <a:t>Bei Routenwechsel bleiben Daten in "unveränderten" Layouts erhalten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E24585A-06AA-645E-3F1E-4C6A53EA94CB}"/>
              </a:ext>
            </a:extLst>
          </p:cNvPr>
          <p:cNvSpPr txBox="1"/>
          <p:nvPr/>
        </p:nvSpPr>
        <p:spPr>
          <a:xfrm>
            <a:off x="6357065" y="1967171"/>
            <a:ext cx="2591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B8E20"/>
                </a:solidFill>
              </a:rPr>
              <a:t>Root-Layout (bleibt erhalten)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73E6CF3-332B-B233-A1D0-15486800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57" y="1648439"/>
            <a:ext cx="3796549" cy="3370369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18CB8232-8276-6221-F440-53BEEC530CCB}"/>
              </a:ext>
            </a:extLst>
          </p:cNvPr>
          <p:cNvSpPr/>
          <p:nvPr/>
        </p:nvSpPr>
        <p:spPr>
          <a:xfrm>
            <a:off x="903141" y="1622620"/>
            <a:ext cx="3885665" cy="3396188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4D0958B-362B-C8DE-DA2F-1764F8D194BC}"/>
              </a:ext>
            </a:extLst>
          </p:cNvPr>
          <p:cNvSpPr/>
          <p:nvPr/>
        </p:nvSpPr>
        <p:spPr>
          <a:xfrm>
            <a:off x="1044848" y="1891398"/>
            <a:ext cx="3583691" cy="290089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1577240A-0220-0B03-D115-54225E8696FE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788806" y="1790295"/>
            <a:ext cx="1568259" cy="346153"/>
          </a:xfrm>
          <a:prstGeom prst="line">
            <a:avLst/>
          </a:prstGeom>
          <a:ln w="25400">
            <a:solidFill>
              <a:srgbClr val="FB8E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0376E25B-0155-F8C2-91BA-C74AF42B3B92}"/>
              </a:ext>
            </a:extLst>
          </p:cNvPr>
          <p:cNvSpPr txBox="1"/>
          <p:nvPr/>
        </p:nvSpPr>
        <p:spPr>
          <a:xfrm>
            <a:off x="9634451" y="-806335"/>
            <a:ext cx="184731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endParaRPr lang="de-DE" sz="2400" dirty="0">
              <a:solidFill>
                <a:srgbClr val="FF000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A575FDF-6F3A-2215-6C3B-F302A4A0B263}"/>
              </a:ext>
            </a:extLst>
          </p:cNvPr>
          <p:cNvSpPr txBox="1"/>
          <p:nvPr/>
        </p:nvSpPr>
        <p:spPr>
          <a:xfrm>
            <a:off x="6248999" y="3172517"/>
            <a:ext cx="2674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600" dirty="0">
                <a:solidFill>
                  <a:srgbClr val="FF0000"/>
                </a:solidFill>
              </a:rPr>
              <a:t>Layout für /</a:t>
            </a:r>
            <a:r>
              <a:rPr lang="de-DE" sz="1600" dirty="0" err="1">
                <a:solidFill>
                  <a:srgbClr val="FF0000"/>
                </a:solidFill>
              </a:rPr>
              <a:t>post</a:t>
            </a:r>
            <a:r>
              <a:rPr lang="de-DE" sz="1600" dirty="0">
                <a:solidFill>
                  <a:srgbClr val="FF0000"/>
                </a:solidFill>
              </a:rPr>
              <a:t>/</a:t>
            </a:r>
            <a:r>
              <a:rPr lang="de-DE" sz="1600" dirty="0" err="1">
                <a:solidFill>
                  <a:srgbClr val="FF0000"/>
                </a:solidFill>
              </a:rPr>
              <a:t>postId</a:t>
            </a:r>
            <a:r>
              <a:rPr lang="de-DE" sz="1600" dirty="0">
                <a:solidFill>
                  <a:srgbClr val="FF0000"/>
                </a:solidFill>
              </a:rPr>
              <a:t>-Route</a:t>
            </a:r>
          </a:p>
          <a:p>
            <a:pPr algn="l"/>
            <a:r>
              <a:rPr lang="de-DE" sz="1600" dirty="0">
                <a:solidFill>
                  <a:srgbClr val="FF0000"/>
                </a:solidFill>
              </a:rPr>
              <a:t> (wird neu gerendert)</a:t>
            </a:r>
          </a:p>
        </p:txBody>
      </p: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38A47FB8-4983-E01E-24D9-B38A015A5F1C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658969" y="3464905"/>
            <a:ext cx="1590030" cy="12627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A04536AC-6726-5E76-A9E2-9ED4759381B6}"/>
              </a:ext>
            </a:extLst>
          </p:cNvPr>
          <p:cNvSpPr txBox="1"/>
          <p:nvPr/>
        </p:nvSpPr>
        <p:spPr>
          <a:xfrm>
            <a:off x="5053544" y="4695643"/>
            <a:ext cx="3869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400" dirty="0">
                <a:solidFill>
                  <a:srgbClr val="B58900"/>
                </a:solidFill>
              </a:rPr>
              <a:t>🕵️‍♀️ Beispiel: Newsletter in Root-Layout verschieben</a:t>
            </a:r>
          </a:p>
        </p:txBody>
      </p:sp>
    </p:spTree>
    <p:extLst>
      <p:ext uri="{BB962C8B-B14F-4D97-AF65-F5344CB8AC3E}">
        <p14:creationId xmlns:p14="http://schemas.microsoft.com/office/powerpoint/2010/main" val="370515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Artikel in einer Blog-Anwendung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den Pfeilen kann man vorherigen/nächsten Blog-Post anzeigen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einzelnen Posts sind per Link adressierbar/als Bookmark speicherbar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Artikel werden von Google gefunden (SEO)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4417499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1176768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2571750"/>
            <a:ext cx="9144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3800" b="1" dirty="0" err="1">
                <a:solidFill>
                  <a:srgbClr val="1778B8"/>
                </a:solidFill>
                <a:latin typeface="Source Sans Pro" panose="020B0503030403020204" pitchFamily="34" charset="77"/>
              </a:rPr>
              <a:t>Mutations</a:t>
            </a:r>
            <a:endParaRPr lang="de-DE" sz="12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5513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einer eines Kommentars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A92202-DCAC-0482-0DC7-4AE393D5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935" y="1335550"/>
            <a:ext cx="2699447" cy="3506086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8124E07-2B7E-C254-3455-DFD43B3F7CDE}"/>
              </a:ext>
            </a:extLst>
          </p:cNvPr>
          <p:cNvSpPr/>
          <p:nvPr/>
        </p:nvSpPr>
        <p:spPr>
          <a:xfrm>
            <a:off x="3256154" y="4137702"/>
            <a:ext cx="2499603" cy="63277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7143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36F241-C22D-A1A2-3C0D-CDF8FAD31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89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CF0602C-38FD-551C-85AC-CDCF5AA4B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215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8696178" cy="3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 </a:t>
            </a:r>
            <a:r>
              <a:rPr lang="de-DE" dirty="0">
                <a:solidFill>
                  <a:srgbClr val="36544F"/>
                </a:solidFill>
              </a:rPr>
              <a:t>Hinzufügen eines Kommentars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DCBBEC79-AA71-0869-085F-AF7C58763509}"/>
              </a:ext>
            </a:extLst>
          </p:cNvPr>
          <p:cNvSpPr txBox="1">
            <a:spLocks/>
          </p:cNvSpPr>
          <p:nvPr/>
        </p:nvSpPr>
        <p:spPr>
          <a:xfrm>
            <a:off x="142426" y="1335550"/>
            <a:ext cx="4197458" cy="3996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Anforderungen:</a:t>
            </a:r>
          </a:p>
          <a:p>
            <a:pPr>
              <a:spcAft>
                <a:spcPts val="1200"/>
              </a:spcAft>
            </a:pP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ist disabled, bis alle Felder ausgefüllt sind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Während Speicher-Request läuft, soll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-Button ebenfalls disabled sein und Meldung angezeigt werden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</a:t>
            </a:r>
            <a:r>
              <a:rPr lang="de-DE" sz="1400" b="0" dirty="0" err="1">
                <a:solidFill>
                  <a:srgbClr val="36544F"/>
                </a:solidFill>
              </a:rPr>
              <a:t>Submit</a:t>
            </a:r>
            <a:r>
              <a:rPr lang="de-DE" sz="1400" b="0" dirty="0">
                <a:solidFill>
                  <a:srgbClr val="36544F"/>
                </a:solidFill>
              </a:rPr>
              <a:t> wird ggf. eine Fehlermeldung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erfolgreichen Speichern wird der neue Kommentar sofort in der Liste angezeigt</a:t>
            </a:r>
          </a:p>
          <a:p>
            <a:pPr>
              <a:spcAft>
                <a:spcPts val="1200"/>
              </a:spcAft>
            </a:pPr>
            <a:r>
              <a:rPr lang="de-DE" sz="1400" b="0" dirty="0">
                <a:solidFill>
                  <a:srgbClr val="36544F"/>
                </a:solidFill>
              </a:rPr>
              <a:t>Nach dem Speichern wird das Formular geleert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2007E2-88DA-130D-C258-E653F8C7C0C7}"/>
              </a:ext>
            </a:extLst>
          </p:cNvPr>
          <p:cNvSpPr txBox="1"/>
          <p:nvPr/>
        </p:nvSpPr>
        <p:spPr>
          <a:xfrm rot="20353923">
            <a:off x="489817" y="2856307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JavaScript im Client </a:t>
            </a:r>
            <a:r>
              <a:rPr lang="de-DE" sz="2000" b="1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erfoderlich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!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B460159-3B11-C820-D90E-BB46A5A9B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60"/>
          <a:stretch/>
        </p:blipFill>
        <p:spPr>
          <a:xfrm>
            <a:off x="4804118" y="1736651"/>
            <a:ext cx="3757092" cy="150982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C5289DE-C0CA-8E94-0BA3-4D6EB1E6B665}"/>
              </a:ext>
            </a:extLst>
          </p:cNvPr>
          <p:cNvSpPr txBox="1"/>
          <p:nvPr/>
        </p:nvSpPr>
        <p:spPr>
          <a:xfrm rot="20353923">
            <a:off x="4987814" y="2314620"/>
            <a:ext cx="3389700" cy="707886"/>
          </a:xfrm>
          <a:prstGeom prst="rect">
            <a:avLst/>
          </a:prstGeom>
          <a:solidFill>
            <a:srgbClr val="5AB88F">
              <a:alpha val="87258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Formular </a:t>
            </a:r>
            <a:r>
              <a:rPr lang="de-DE" sz="2000" b="1" u="sng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muss</a:t>
            </a:r>
            <a:r>
              <a:rPr lang="de-DE" sz="2000" b="1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Client Komponente sein</a:t>
            </a:r>
            <a:endParaRPr lang="de-DE" sz="4000" b="1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000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94969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in normalerweise in SPA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9E86C69-B159-0B1E-EBBF-C1C39104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240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60DFA5-C0E1-25B1-D574-5FA861156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b="0" dirty="0">
                <a:solidFill>
                  <a:srgbClr val="36544F"/>
                </a:solidFill>
              </a:rPr>
              <a:t>Das ist eine Art Remote Funktion, die aus einer Server- oder Client-Komponente aufgerufen werden kann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 stellt dafür einen Endpunkt 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Ausgeführt wird die Funktion auf dem Server</a:t>
            </a:r>
          </a:p>
          <a:p>
            <a:r>
              <a:rPr lang="de-DE" b="0" dirty="0">
                <a:solidFill>
                  <a:srgbClr val="36544F"/>
                </a:solidFill>
              </a:rPr>
              <a:t>Darin kann man angeben, welche Routen sich durch die Änderung der Daten verändert haben und neu gerendert werden müssen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F04EE0A-D302-AC21-605F-2437BAE12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784985" cy="423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45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037977E-8DB8-3943-6F49-CF718FEB5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784985" cy="423936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6A7CF0-4EBC-B468-2F8F-28A66FBE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31" y="1206403"/>
            <a:ext cx="4992501" cy="380250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A9BA28E0-E642-4B34-11D9-46C3148E2955}"/>
              </a:ext>
            </a:extLst>
          </p:cNvPr>
          <p:cNvSpPr/>
          <p:nvPr/>
        </p:nvSpPr>
        <p:spPr>
          <a:xfrm>
            <a:off x="268131" y="1189951"/>
            <a:ext cx="980218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C0FD7EF-996D-1E7C-DE8E-24C16DFC8D38}"/>
              </a:ext>
            </a:extLst>
          </p:cNvPr>
          <p:cNvSpPr/>
          <p:nvPr/>
        </p:nvSpPr>
        <p:spPr>
          <a:xfrm>
            <a:off x="420193" y="4224430"/>
            <a:ext cx="2153513" cy="2657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78564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32567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Formular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Die Server Action-Funktion wird aus dem Formular heraus aufgerufen</a:t>
            </a:r>
          </a:p>
          <a:p>
            <a:r>
              <a:rPr lang="de-DE" sz="1600" b="0" dirty="0">
                <a:solidFill>
                  <a:srgbClr val="36544F"/>
                </a:solidFill>
              </a:rPr>
              <a:t>Das zurückgelieferte Ergebnis kann zur Aktualisierung des Formulars benutzt werden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175AA68-627B-43D7-3F04-8BCB3FDC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852" y="885922"/>
            <a:ext cx="3843578" cy="4182043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61932C6-93F2-95D4-5D5B-FDB1C7F2182C}"/>
              </a:ext>
            </a:extLst>
          </p:cNvPr>
          <p:cNvSpPr/>
          <p:nvPr/>
        </p:nvSpPr>
        <p:spPr>
          <a:xfrm>
            <a:off x="6180342" y="1741725"/>
            <a:ext cx="2681025" cy="20946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3469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möglich, klassische Website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Seite kommt fertig als HTML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</a:t>
            </a:r>
            <a:r>
              <a:rPr lang="de-DE" sz="1600" b="0" dirty="0" err="1">
                <a:solidFill>
                  <a:srgbClr val="36544F"/>
                </a:solidFill>
              </a:rPr>
              <a:t>Id</a:t>
            </a:r>
            <a:r>
              <a:rPr lang="de-DE" sz="1600" b="0" dirty="0">
                <a:solidFill>
                  <a:srgbClr val="36544F"/>
                </a:solidFill>
              </a:rPr>
              <a:t> des Blog-Posts ist in der URL vorhanden und kann verlinkt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Pfeile sind reguläre HTML-Links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0D54F2-474B-F63A-61F0-C2D23825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40"/>
            <a:ext cx="4524744" cy="399692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step_01</a:t>
            </a:r>
          </a:p>
        </p:txBody>
      </p:sp>
    </p:spTree>
    <p:extLst>
      <p:ext uri="{BB962C8B-B14F-4D97-AF65-F5344CB8AC3E}">
        <p14:creationId xmlns:p14="http://schemas.microsoft.com/office/powerpoint/2010/main" val="9589126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Rendering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21521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Statisches oder dynamisches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Statisches </a:t>
            </a:r>
            <a:r>
              <a:rPr lang="de-DE" dirty="0">
                <a:solidFill>
                  <a:srgbClr val="36544F"/>
                </a:solidFill>
              </a:rPr>
              <a:t>Rendering: Route wird zur </a:t>
            </a:r>
            <a:r>
              <a:rPr lang="de-DE" dirty="0" err="1">
                <a:solidFill>
                  <a:srgbClr val="36544F"/>
                </a:solidFill>
              </a:rPr>
              <a:t>Buildzeit</a:t>
            </a:r>
            <a:r>
              <a:rPr lang="de-DE" dirty="0">
                <a:solidFill>
                  <a:srgbClr val="36544F"/>
                </a:solidFill>
              </a:rPr>
              <a:t>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Wenn die Route vom Browser abgefragt wird, ist das Verhalten fast wie bei einem klassischen Webserver: die fertige Datei kann ausgeliefert werden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Entspricht einer Art Cache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Trotzdem können weiterhin einzelne Teile auf der Website inter</a:t>
            </a:r>
            <a:r>
              <a:rPr lang="de-DE" dirty="0"/>
              <a:t>aktiv sein (Client-Komponente)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9E60B8"/>
                </a:solidFill>
              </a:rPr>
              <a:t>Dynamisches</a:t>
            </a:r>
            <a:r>
              <a:rPr lang="de-DE" dirty="0">
                <a:solidFill>
                  <a:srgbClr val="36544F"/>
                </a:solidFill>
              </a:rPr>
              <a:t> Rendering: Route wird bei jedem Request gerendert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Das ist vor allem für Teile, die sich häufig ändern relevant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Oder wenn Benutzer-Informationen bei jedem Request benötigt werden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398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Dynamische Informationen können im </a:t>
            </a:r>
            <a:r>
              <a:rPr lang="de-DE" dirty="0" err="1">
                <a:solidFill>
                  <a:srgbClr val="36544F"/>
                </a:solidFill>
              </a:rPr>
              <a:t>Build</a:t>
            </a:r>
            <a:r>
              <a:rPr lang="de-DE" dirty="0">
                <a:solidFill>
                  <a:srgbClr val="36544F"/>
                </a:solidFill>
              </a:rPr>
              <a:t> bereitgestellt werden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Zum Beispiel die </a:t>
            </a:r>
            <a:r>
              <a:rPr lang="de-DE" b="0" dirty="0" err="1"/>
              <a:t>Ids</a:t>
            </a:r>
            <a:r>
              <a:rPr lang="de-DE" b="0" dirty="0"/>
              <a:t> für alle Blog-Posts, deren Seiten gerendert werden sollen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CDB3B6-CD01-218E-74C4-C5B1B131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9" y="2571750"/>
            <a:ext cx="1967640" cy="178002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D82356A-A2B9-156E-45B5-13634BC8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161" y="2571750"/>
            <a:ext cx="2950108" cy="180220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4AEA370-B1D2-9A3B-28EA-5673CD25B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233" y="2571750"/>
            <a:ext cx="2716305" cy="180517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B152BFA-E189-D756-88B5-407691676772}"/>
              </a:ext>
            </a:extLst>
          </p:cNvPr>
          <p:cNvSpPr/>
          <p:nvPr/>
        </p:nvSpPr>
        <p:spPr>
          <a:xfrm>
            <a:off x="1410548" y="2785462"/>
            <a:ext cx="25688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7F70C08-F5BD-23D3-4EC2-36E51AD0DFDE}"/>
              </a:ext>
            </a:extLst>
          </p:cNvPr>
          <p:cNvSpPr/>
          <p:nvPr/>
        </p:nvSpPr>
        <p:spPr>
          <a:xfrm>
            <a:off x="4468267" y="2854707"/>
            <a:ext cx="291814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5F05619-BD0D-5EB4-8426-036FE9B86EFD}"/>
              </a:ext>
            </a:extLst>
          </p:cNvPr>
          <p:cNvSpPr/>
          <p:nvPr/>
        </p:nvSpPr>
        <p:spPr>
          <a:xfrm>
            <a:off x="7720325" y="2881690"/>
            <a:ext cx="288827" cy="15752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B1E4A2-3D9E-9321-71EB-CD8C37A0326E}"/>
              </a:ext>
            </a:extLst>
          </p:cNvPr>
          <p:cNvSpPr txBox="1"/>
          <p:nvPr/>
        </p:nvSpPr>
        <p:spPr>
          <a:xfrm>
            <a:off x="373848" y="4565490"/>
            <a:ext cx="7253239" cy="448008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dirty="0">
                <a:solidFill>
                  <a:srgbClr val="B58900"/>
                </a:solidFill>
              </a:rPr>
              <a:t>[</a:t>
            </a:r>
            <a:r>
              <a:rPr lang="de-DE" dirty="0" err="1">
                <a:solidFill>
                  <a:srgbClr val="B58900"/>
                </a:solidFill>
              </a:rPr>
              <a:t>postId</a:t>
            </a:r>
            <a:r>
              <a:rPr lang="de-DE" dirty="0">
                <a:solidFill>
                  <a:srgbClr val="B58900"/>
                </a:solidFill>
              </a:rPr>
              <a:t>]/</a:t>
            </a:r>
            <a:r>
              <a:rPr lang="de-DE" dirty="0" err="1">
                <a:solidFill>
                  <a:srgbClr val="B58900"/>
                </a:solidFill>
              </a:rPr>
              <a:t>page.tsx</a:t>
            </a:r>
            <a:r>
              <a:rPr lang="de-DE" dirty="0">
                <a:solidFill>
                  <a:srgbClr val="B58900"/>
                </a:solidFill>
              </a:rPr>
              <a:t>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r>
              <a:rPr lang="de-DE" sz="1800" b="0" dirty="0">
                <a:solidFill>
                  <a:srgbClr val="B58900"/>
                </a:solidFill>
              </a:rPr>
              <a:t>, Log-Ausgabe</a:t>
            </a:r>
          </a:p>
        </p:txBody>
      </p:sp>
    </p:spTree>
    <p:extLst>
      <p:ext uri="{BB962C8B-B14F-4D97-AF65-F5344CB8AC3E}">
        <p14:creationId xmlns:p14="http://schemas.microsoft.com/office/powerpoint/2010/main" val="36254653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Statisches Rendering</a:t>
            </a:r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Statische Seiten werden </a:t>
            </a:r>
            <a:r>
              <a:rPr lang="de-DE" dirty="0" err="1">
                <a:solidFill>
                  <a:srgbClr val="36544F"/>
                </a:solidFill>
              </a:rPr>
              <a:t>gecached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b="0" dirty="0"/>
              <a:t>Auf dem Server und im Browser</a:t>
            </a:r>
          </a:p>
          <a:p>
            <a:pPr lvl="1">
              <a:lnSpc>
                <a:spcPct val="140000"/>
              </a:lnSpc>
            </a:pPr>
            <a:r>
              <a:rPr lang="de-DE" dirty="0"/>
              <a:t>Leider (?) nur Routen-basiert</a:t>
            </a:r>
            <a:endParaRPr lang="de-DE" b="0" dirty="0"/>
          </a:p>
          <a:p>
            <a:pPr>
              <a:lnSpc>
                <a:spcPct val="140000"/>
              </a:lnSpc>
            </a:pPr>
            <a:r>
              <a:rPr lang="de-DE" dirty="0" err="1">
                <a:solidFill>
                  <a:srgbClr val="36544F"/>
                </a:solidFill>
              </a:rPr>
              <a:t>Invalidierung</a:t>
            </a:r>
            <a:r>
              <a:rPr lang="de-DE" dirty="0">
                <a:solidFill>
                  <a:srgbClr val="36544F"/>
                </a:solidFill>
              </a:rPr>
              <a:t> über API oder zeitgesteuert</a:t>
            </a:r>
          </a:p>
          <a:p>
            <a:pPr lvl="1">
              <a:lnSpc>
                <a:spcPct val="140000"/>
              </a:lnSpc>
            </a:pPr>
            <a:r>
              <a:rPr lang="de-DE" b="0" dirty="0">
                <a:solidFill>
                  <a:srgbClr val="36544F"/>
                </a:solidFill>
              </a:rPr>
              <a:t>Das Verhalten ist manchmal verwirrend und leider (?) </a:t>
            </a:r>
            <a:r>
              <a:rPr lang="de-DE" b="0" dirty="0" err="1">
                <a:solidFill>
                  <a:srgbClr val="36544F"/>
                </a:solidFill>
              </a:rPr>
              <a:t>opt</a:t>
            </a:r>
            <a:r>
              <a:rPr lang="de-DE" b="0" dirty="0">
                <a:solidFill>
                  <a:srgbClr val="36544F"/>
                </a:solidFill>
              </a:rPr>
              <a:t>-out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06371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Preloading</a:t>
            </a:r>
            <a:endParaRPr lang="de-DE" dirty="0"/>
          </a:p>
          <a:p>
            <a:pPr>
              <a:lnSpc>
                <a:spcPct val="140000"/>
              </a:lnSpc>
            </a:pPr>
            <a:r>
              <a:rPr lang="de-DE" dirty="0">
                <a:solidFill>
                  <a:srgbClr val="36544F"/>
                </a:solidFill>
              </a:rPr>
              <a:t>Interne Routen könnten von </a:t>
            </a:r>
            <a:r>
              <a:rPr lang="de-DE" dirty="0" err="1">
                <a:solidFill>
                  <a:srgbClr val="36544F"/>
                </a:solidFill>
              </a:rPr>
              <a:t>Next.js</a:t>
            </a:r>
            <a:r>
              <a:rPr lang="de-DE" dirty="0">
                <a:solidFill>
                  <a:srgbClr val="36544F"/>
                </a:solidFill>
              </a:rPr>
              <a:t> im Hintergrund geladen</a:t>
            </a:r>
          </a:p>
          <a:p>
            <a:pPr lvl="1">
              <a:lnSpc>
                <a:spcPct val="140000"/>
              </a:lnSpc>
            </a:pPr>
            <a:r>
              <a:rPr lang="de-DE" b="0" dirty="0"/>
              <a:t>Dann geht der Seitenwechsel schneller</a:t>
            </a:r>
          </a:p>
          <a:p>
            <a:pPr marL="0" indent="0">
              <a:lnSpc>
                <a:spcPct val="140000"/>
              </a:lnSpc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800" dirty="0">
                <a:solidFill>
                  <a:srgbClr val="B58900"/>
                </a:solidFill>
              </a:rPr>
              <a:t>🕵️‍♂️ Beispiel: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Header.tsx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enablePrefetch</a:t>
            </a:r>
            <a:r>
              <a:rPr lang="de-DE" sz="1800" b="0" dirty="0">
                <a:solidFill>
                  <a:srgbClr val="B58900"/>
                </a:solidFill>
              </a:rPr>
              <a:t> auf </a:t>
            </a:r>
            <a:r>
              <a:rPr lang="de-DE" sz="1800" b="0" dirty="0" err="1">
                <a:solidFill>
                  <a:srgbClr val="B58900"/>
                </a:solidFill>
              </a:rPr>
              <a:t>true</a:t>
            </a:r>
            <a:r>
              <a:rPr lang="de-DE" sz="1800" b="0" dirty="0">
                <a:solidFill>
                  <a:srgbClr val="B58900"/>
                </a:solidFill>
              </a:rPr>
              <a:t> stellen, </a:t>
            </a:r>
            <a:r>
              <a:rPr lang="de-DE" sz="1800" b="0" dirty="0" err="1">
                <a:solidFill>
                  <a:srgbClr val="B58900"/>
                </a:solidFill>
              </a:rPr>
              <a:t>pnpm</a:t>
            </a:r>
            <a:r>
              <a:rPr lang="de-DE" sz="1800" b="0" dirty="0">
                <a:solidFill>
                  <a:srgbClr val="B58900"/>
                </a:solidFill>
              </a:rPr>
              <a:t> </a:t>
            </a:r>
            <a:r>
              <a:rPr lang="de-DE" sz="1800" b="0" dirty="0" err="1">
                <a:solidFill>
                  <a:srgbClr val="B58900"/>
                </a:solidFill>
              </a:rPr>
              <a:t>build</a:t>
            </a:r>
            <a:endParaRPr lang="de-DE" sz="1800" b="0" dirty="0">
              <a:solidFill>
                <a:srgbClr val="B58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4054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Unsere Blog-Anwendung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1534602" y="2245106"/>
            <a:ext cx="5327373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Einzelne Schritte der Blog-Anwendung erneut prüfen:</a:t>
            </a:r>
          </a:p>
          <a:p>
            <a:r>
              <a:rPr lang="de-DE" sz="2800" dirty="0">
                <a:solidFill>
                  <a:srgbClr val="FF0000"/>
                </a:solidFill>
              </a:rPr>
              <a:t>wo macht </a:t>
            </a:r>
            <a:r>
              <a:rPr lang="de-DE" sz="2800" dirty="0" err="1">
                <a:solidFill>
                  <a:srgbClr val="FF0000"/>
                </a:solidFill>
              </a:rPr>
              <a:t>Next.js</a:t>
            </a:r>
            <a:r>
              <a:rPr lang="de-DE" sz="2800" dirty="0">
                <a:solidFill>
                  <a:srgbClr val="FF0000"/>
                </a:solidFill>
              </a:rPr>
              <a:t> Sinn</a:t>
            </a:r>
          </a:p>
        </p:txBody>
      </p:sp>
    </p:spTree>
    <p:extLst>
      <p:ext uri="{BB962C8B-B14F-4D97-AF65-F5344CB8AC3E}">
        <p14:creationId xmlns:p14="http://schemas.microsoft.com/office/powerpoint/2010/main" val="33613398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-2" y="-6832"/>
            <a:ext cx="9143999" cy="451086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0" y="4504028"/>
            <a:ext cx="9144000" cy="639472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18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8862" y="397602"/>
            <a:ext cx="1579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05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1478501" y="3378505"/>
            <a:ext cx="6195840" cy="1125523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 dirty="0">
                <a:solidFill>
                  <a:srgbClr val="1778B8"/>
                </a:solidFill>
              </a:rPr>
              <a:t>/saa2023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91100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Formular für Kommentare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Validierung: Beide Felder sind Pflicht. Wann und wo Fehlermeldung?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Speichern soll der Kommentar direkt angezeigt werden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6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geht mit 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so-la-la (kommt auf die Anforderung an)</a:t>
            </a:r>
          </a:p>
          <a:p>
            <a:pPr lvl="1">
              <a:lnSpc>
                <a:spcPct val="140000"/>
              </a:lnSpc>
            </a:pPr>
            <a:r>
              <a:rPr lang="de-DE" sz="1300" dirty="0" err="1"/>
              <a:t>Disablen</a:t>
            </a:r>
            <a:r>
              <a:rPr lang="de-DE" sz="1300" dirty="0"/>
              <a:t> des Buttons ohne JS nicht möglich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Absenden des Formulars: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Server muss komplette Seite neu zurückschicken</a:t>
            </a:r>
          </a:p>
          <a:p>
            <a:pPr lvl="1">
              <a:lnSpc>
                <a:spcPct val="140000"/>
              </a:lnSpc>
            </a:pPr>
            <a:r>
              <a:rPr lang="de-DE" sz="1300" dirty="0"/>
              <a:t>Ggf. mit Fehlermeldung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Was bedeutet das für das Datenvolumen?</a:t>
            </a:r>
          </a:p>
          <a:p>
            <a:pPr>
              <a:lnSpc>
                <a:spcPct val="140000"/>
              </a:lnSpc>
            </a:pPr>
            <a:endParaRPr lang="de-DE" sz="16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44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Formvalidierung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der Eingaben </a:t>
            </a:r>
            <a:r>
              <a:rPr lang="de-DE" sz="1600" b="0" u="sng" dirty="0">
                <a:solidFill>
                  <a:srgbClr val="36544F"/>
                </a:solidFill>
              </a:rPr>
              <a:t>muss</a:t>
            </a:r>
            <a:r>
              <a:rPr lang="de-DE" sz="1600" b="0" dirty="0">
                <a:solidFill>
                  <a:srgbClr val="36544F"/>
                </a:solidFill>
              </a:rPr>
              <a:t> im Server erfolgen (Sicherheit!)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Validierung </a:t>
            </a:r>
            <a:r>
              <a:rPr lang="de-DE" sz="1600" b="0" u="sng" dirty="0">
                <a:solidFill>
                  <a:srgbClr val="36544F"/>
                </a:solidFill>
              </a:rPr>
              <a:t>kann</a:t>
            </a:r>
            <a:r>
              <a:rPr lang="de-DE" sz="1600" b="0" dirty="0">
                <a:solidFill>
                  <a:srgbClr val="36544F"/>
                </a:solidFill>
              </a:rPr>
              <a:t> im Client erfolgen (bessere UX)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Constraints</a:t>
            </a:r>
            <a:r>
              <a:rPr lang="de-DE" sz="1600" b="0" dirty="0">
                <a:solidFill>
                  <a:srgbClr val="36544F"/>
                </a:solidFill>
              </a:rPr>
              <a:t> API</a:t>
            </a:r>
          </a:p>
          <a:p>
            <a:pPr lvl="1">
              <a:lnSpc>
                <a:spcPct val="140000"/>
              </a:lnSpc>
            </a:pPr>
            <a:r>
              <a:rPr lang="de-DE" sz="1300" b="0" dirty="0">
                <a:solidFill>
                  <a:srgbClr val="36544F"/>
                </a:solidFill>
              </a:rPr>
              <a:t>z.B. semantische Felder (email, </a:t>
            </a:r>
            <a:r>
              <a:rPr lang="de-DE" sz="1300" b="0" dirty="0" err="1">
                <a:solidFill>
                  <a:srgbClr val="36544F"/>
                </a:solidFill>
              </a:rPr>
              <a:t>number</a:t>
            </a:r>
            <a:r>
              <a:rPr lang="de-DE" sz="1300" b="0" dirty="0">
                <a:solidFill>
                  <a:srgbClr val="36544F"/>
                </a:solidFill>
              </a:rPr>
              <a:t>) mit eingebauten </a:t>
            </a:r>
            <a:r>
              <a:rPr lang="de-DE" sz="1300" b="0" dirty="0" err="1">
                <a:solidFill>
                  <a:srgbClr val="36544F"/>
                </a:solidFill>
              </a:rPr>
              <a:t>Constraints</a:t>
            </a:r>
            <a:endParaRPr lang="de-DE" sz="1300" b="0" dirty="0">
              <a:solidFill>
                <a:srgbClr val="36544F"/>
              </a:solidFill>
            </a:endParaRPr>
          </a:p>
          <a:p>
            <a:pPr lvl="1">
              <a:lnSpc>
                <a:spcPct val="140000"/>
              </a:lnSpc>
            </a:pPr>
            <a:r>
              <a:rPr lang="de-DE" sz="1300" dirty="0"/>
              <a:t>JS API für komplexe Validierungen</a:t>
            </a:r>
            <a:endParaRPr lang="de-DE" sz="13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HTML </a:t>
            </a:r>
            <a:r>
              <a:rPr lang="de-DE" sz="1600" b="0" dirty="0" err="1">
                <a:solidFill>
                  <a:srgbClr val="36544F"/>
                </a:solidFill>
              </a:rPr>
              <a:t>Constraint</a:t>
            </a:r>
            <a:r>
              <a:rPr lang="de-DE" sz="1600" b="0" dirty="0">
                <a:solidFill>
                  <a:srgbClr val="36544F"/>
                </a:solidFill>
              </a:rPr>
              <a:t> API deckt einige Fälle noch nicht ab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B632487-5FC1-9EEE-DE7B-7FA267165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7" y="839639"/>
            <a:ext cx="3797913" cy="40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05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Neu: Es gibt ein 2. Formular ("Newsletter")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Nach dem erfolgreichen Registrieren soll eine Meldung unter dem Textfeld auftauchen ("Vielen Dank für Ihre Registrierung)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B5FBC07-6587-8614-0C97-D2D8D7D41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74" t="38184" r="-1"/>
          <a:stretch/>
        </p:blipFill>
        <p:spPr>
          <a:xfrm>
            <a:off x="345316" y="3210959"/>
            <a:ext cx="2253013" cy="1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8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Wohl ohne JS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Konsequenzen wie beim 1. Formular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Backend muss jetzt aber in der Lage sein, für eine Seite mit zwei Formularen zu arbeiten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woher die Daten jeweils kommen (URL, POST Body, ...)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Muss wissen, welche Meldungen wohin gerendert werden müssen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step_03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A00FA8C-8041-95AF-9630-02D475D6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4" y="835890"/>
            <a:ext cx="3797915" cy="400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Blog-Post ist das Wichtigste der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das Ermitteln/Laden der Kommentare lange dauert, soll der Rest der Seite schon angezeigt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20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 (?)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Browser muss Seite mit Platzhalter/Wartemeldung liefern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Client muss auf fehlende Teile warten und dann in die Seite integrieren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HTMX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4FA6819-DE82-885E-3AC4-B6BE719E4815}"/>
              </a:ext>
            </a:extLst>
          </p:cNvPr>
          <p:cNvSpPr txBox="1"/>
          <p:nvPr/>
        </p:nvSpPr>
        <p:spPr>
          <a:xfrm>
            <a:off x="4488873" y="4836568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B58900"/>
                </a:solidFill>
              </a:rPr>
              <a:t>🕵️‍♂️ step_10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C443BA1-0DFD-056F-9BA6-FA9EBF22E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8" r="2699" b="6371"/>
          <a:stretch/>
        </p:blipFill>
        <p:spPr>
          <a:xfrm>
            <a:off x="4431685" y="839640"/>
            <a:ext cx="4366830" cy="392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Das Speichern des Kommentares dauert etwas länger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neue Kommentar gespeichert wird, soll eine Wartemeldung angezeigt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Während der Kommentar gespeichert wird, soll es nicht möglich sein erneut, auf "Add"-Button zu drücken ("Double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5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Als Reaktion auf den "Add"-Button-Klick muss neben dem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-Request auch unmittelbar die Darstellung angepasst werden 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und der Button muss disabled werden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31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Lahmes Internet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Klicken auf die Pfeile (vorheriger/nächster Blogpost) soll eine Wartemeldung angezeigt werden, bis der nächste Blog-Post dargestellt werden kann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6677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058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nicht 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der Request läuft, zeigt der Browser ein Wartesymbol an (wenn überhaupt)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Laden der Daten muss von der Darstellung entkoppelt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Was bedeutet das für unsere SEO-Anforderung?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9B03A-5D85-0A5E-B607-3664340C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28726"/>
            <a:ext cx="3735404" cy="185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7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Zwei Formulare auf einer Seite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Wenn auf den "Register"-Knopf gedrückt wird, sollen Eingaben im Kommentar-Formular erhalten bleiben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80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schwierig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Formulare müssten "eins" sein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beide Inhalte müssten beim Klick auf den Server übertragen werden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Server müsste wissen, was er tun soll (Button "Add" oder Button "Register")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DEF82C6-6590-1C88-310A-C8E82D42A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64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Kein Datenverlust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von einer Seite zur nächsten und wieder zurück sollen die Daten im Kommentar-Formular erhalten bleiben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Auch bei der Verwendung des Back-/Forward-Buttons!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36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 Navigation über die Links kommt immer neue Seite vom Server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Eingaben sind dann weg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Die Eingaben müssen also irgendwo zwischengespeichert werden (bzw. bei jedem Request mitgesendet werden)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Klassiker in SPA: Globaler Zustand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Wie sähe es aus, wenn die Daten sogar über Seiten </a:t>
            </a:r>
            <a:r>
              <a:rPr lang="de-DE" sz="1600" b="0" dirty="0" err="1">
                <a:solidFill>
                  <a:srgbClr val="36544F"/>
                </a:solidFill>
              </a:rPr>
              <a:t>reload</a:t>
            </a:r>
            <a:r>
              <a:rPr lang="de-DE" sz="1600" b="0" dirty="0">
                <a:solidFill>
                  <a:srgbClr val="36544F"/>
                </a:solidFill>
              </a:rPr>
              <a:t> erhalten bleiben sollen?</a:t>
            </a:r>
          </a:p>
          <a:p>
            <a:pPr marL="342900" lvl="1" indent="0">
              <a:lnSpc>
                <a:spcPct val="140000"/>
              </a:lnSpc>
              <a:buNone/>
            </a:pPr>
            <a:endParaRPr lang="de-DE" sz="1300" b="0" dirty="0">
              <a:solidFill>
                <a:srgbClr val="36544F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87490F-CDD2-FE55-EDF1-FD68A869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3"/>
            <a:ext cx="3735404" cy="39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93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Im Header wird ein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o.ä. dargestellt (z.B. Session Timeout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oder ein Video läuft (z.B. mit Werbung)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Navigieren durch die Seiten soll das Video/der 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ununterbrochen flüssig weiterlaufen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41AC81-1E8C-CB68-727B-00DC7823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EEEC5CB1-C300-2FD2-3A77-1B92F017FD21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185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Ohne JS unmöglich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Beim Server Request wird die Seite komplett neu aufgebaut, Video fängt von vorne an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Countdown/</a:t>
            </a:r>
            <a:r>
              <a:rPr lang="de-DE" sz="1600" b="0" dirty="0" err="1">
                <a:solidFill>
                  <a:srgbClr val="36544F"/>
                </a:solidFill>
              </a:rPr>
              <a:t>Timer</a:t>
            </a:r>
            <a:r>
              <a:rPr lang="de-DE" sz="1600" b="0" dirty="0">
                <a:solidFill>
                  <a:srgbClr val="36544F"/>
                </a:solidFill>
              </a:rPr>
              <a:t> ist ohne JS ohnehin nicht möglich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8B6BF17-4052-6907-6FF6-DBB2AC41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182" y="831642"/>
            <a:ext cx="3855378" cy="326602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139DDE9-A745-E022-5688-A6C7FF88CE7B}"/>
              </a:ext>
            </a:extLst>
          </p:cNvPr>
          <p:cNvSpPr/>
          <p:nvPr/>
        </p:nvSpPr>
        <p:spPr>
          <a:xfrm>
            <a:off x="5736336" y="1207008"/>
            <a:ext cx="682752" cy="21730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39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Source Sans Pro" panose="020B0503030403020204" pitchFamily="34" charset="77"/>
              </a:rPr>
              <a:t>Der Weg zur</a:t>
            </a:r>
            <a:endParaRPr lang="de-DE" sz="4800" b="1" dirty="0">
              <a:solidFill>
                <a:srgbClr val="1778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382107"/>
            <a:ext cx="908245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Single-Page-Anwendung</a:t>
            </a:r>
            <a:endParaRPr lang="de-DE" sz="12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66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</a:t>
            </a:r>
            <a:r>
              <a:rPr lang="de-DE" sz="1600" b="0" dirty="0" err="1">
                <a:solidFill>
                  <a:srgbClr val="36544F"/>
                </a:solidFill>
              </a:rPr>
              <a:t>CommentService</a:t>
            </a:r>
            <a:r>
              <a:rPr lang="de-DE" sz="1600" b="0" dirty="0">
                <a:solidFill>
                  <a:srgbClr val="36544F"/>
                </a:solidFill>
              </a:rPr>
              <a:t> wird von einem externen Dienstleister betrieben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brauchen für den Zugriff einen API-Key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API-Key ist ein Geheimnis und darf nicht für Dritte sichtbar sein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50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Weder noch: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"Geheimnisse" wie Keys und Passwörter dürfen nicht in den Client gelangen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Sofern die Blog-Anwendung API </a:t>
            </a:r>
            <a:r>
              <a:rPr lang="de-DE" sz="1600" b="0" dirty="0" err="1">
                <a:solidFill>
                  <a:srgbClr val="36544F"/>
                </a:solidFill>
              </a:rPr>
              <a:t>Requests</a:t>
            </a:r>
            <a:r>
              <a:rPr lang="de-DE" sz="1600" b="0" dirty="0">
                <a:solidFill>
                  <a:srgbClr val="36544F"/>
                </a:solidFill>
              </a:rPr>
              <a:t> mit JavaScript macht, müsste "unser" Backend dafür einen "Proxy-Dienst" anbieten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Proxy-Dienst nimmt den Request vom Client, fügt den Key hinzu und leitet ihn an den Dritt-Service weiter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DDCAD80-3A7F-CF11-E18E-2EF11C772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685" y="839640"/>
            <a:ext cx="3734305" cy="393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072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57230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Wo haben wir denn jetzt überall JavaScript?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Button </a:t>
            </a:r>
            <a:r>
              <a:rPr lang="de-DE" sz="1600" b="0" dirty="0" err="1">
                <a:solidFill>
                  <a:srgbClr val="36544F"/>
                </a:solidFill>
              </a:rPr>
              <a:t>disablen</a:t>
            </a:r>
            <a:r>
              <a:rPr lang="de-DE" sz="1600" b="0" dirty="0">
                <a:solidFill>
                  <a:srgbClr val="36544F"/>
                </a:solidFill>
              </a:rPr>
              <a:t>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Formulare: Warte-Meldung, während Request läuft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Seitenwechsel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nicht verlieren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Kommentar-Formular: Eingaben bei </a:t>
            </a:r>
            <a:r>
              <a:rPr lang="de-DE" sz="1600" b="0" dirty="0" err="1">
                <a:solidFill>
                  <a:srgbClr val="36544F"/>
                </a:solidFill>
              </a:rPr>
              <a:t>Submit</a:t>
            </a:r>
            <a:r>
              <a:rPr lang="de-DE" sz="1600" b="0" dirty="0">
                <a:solidFill>
                  <a:srgbClr val="36544F"/>
                </a:solidFill>
              </a:rPr>
              <a:t> des </a:t>
            </a:r>
            <a:br>
              <a:rPr lang="de-DE" sz="1600" b="0" dirty="0">
                <a:solidFill>
                  <a:srgbClr val="36544F"/>
                </a:solidFill>
              </a:rPr>
            </a:br>
            <a:r>
              <a:rPr lang="de-DE" sz="1600" b="0" dirty="0">
                <a:solidFill>
                  <a:srgbClr val="36544F"/>
                </a:solidFill>
              </a:rPr>
              <a:t>Newsletter-Formulars nicht verlieren</a:t>
            </a:r>
          </a:p>
          <a:p>
            <a:pPr>
              <a:lnSpc>
                <a:spcPct val="140000"/>
              </a:lnSpc>
            </a:pPr>
            <a:r>
              <a:rPr lang="de-DE" sz="1600" b="0">
                <a:solidFill>
                  <a:srgbClr val="36544F"/>
                </a:solidFill>
              </a:rPr>
              <a:t>(evtl.) </a:t>
            </a:r>
            <a:r>
              <a:rPr lang="de-DE" sz="1600" b="0" dirty="0">
                <a:solidFill>
                  <a:srgbClr val="36544F"/>
                </a:solidFill>
              </a:rPr>
              <a:t>Formulare: Validierung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Kommentare: Warte-Meldung, wenn Laden lange dauert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Blog-Artikel: Warte-Meldung, wenn Laden lange dauert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9FE6D1-DC9D-605F-E481-205D93EF4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636" y="1263743"/>
            <a:ext cx="3493114" cy="3679606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96930E33-907C-5501-3130-97170EED06F2}"/>
              </a:ext>
            </a:extLst>
          </p:cNvPr>
          <p:cNvSpPr/>
          <p:nvPr/>
        </p:nvSpPr>
        <p:spPr>
          <a:xfrm>
            <a:off x="5517661" y="1958360"/>
            <a:ext cx="2102339" cy="28668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AA48010-A0FA-05D7-3188-7BA03759D92A}"/>
              </a:ext>
            </a:extLst>
          </p:cNvPr>
          <p:cNvSpPr/>
          <p:nvPr/>
        </p:nvSpPr>
        <p:spPr>
          <a:xfrm>
            <a:off x="5572370" y="4325932"/>
            <a:ext cx="1922584" cy="42984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B7823E5-56E8-0541-DB11-328B62BFCA96}"/>
              </a:ext>
            </a:extLst>
          </p:cNvPr>
          <p:cNvSpPr/>
          <p:nvPr/>
        </p:nvSpPr>
        <p:spPr>
          <a:xfrm>
            <a:off x="7666397" y="2396896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98F9915-C3B5-96D1-D6E9-51E454A1DA0D}"/>
              </a:ext>
            </a:extLst>
          </p:cNvPr>
          <p:cNvSpPr/>
          <p:nvPr/>
        </p:nvSpPr>
        <p:spPr>
          <a:xfrm>
            <a:off x="5572370" y="3898359"/>
            <a:ext cx="922710" cy="358146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C1E9613-47E7-7411-D220-AD7CCE86A062}"/>
              </a:ext>
            </a:extLst>
          </p:cNvPr>
          <p:cNvSpPr/>
          <p:nvPr/>
        </p:nvSpPr>
        <p:spPr>
          <a:xfrm>
            <a:off x="7161376" y="4544290"/>
            <a:ext cx="295031" cy="18912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06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Anwendungen vs. Single-Page-Anwendungen</a:t>
            </a:r>
          </a:p>
        </p:txBody>
      </p:sp>
    </p:spTree>
    <p:extLst>
      <p:ext uri="{BB962C8B-B14F-4D97-AF65-F5344CB8AC3E}">
        <p14:creationId xmlns:p14="http://schemas.microsoft.com/office/powerpoint/2010/main" val="243524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Serverseitig gerenderte ("statische") 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Rendern auf dem Server fängt mit jedem Request wieder bei "0" an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Alle Informationen, die der Server braucht, müssen bei jedem Request mitgegeben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Inhalt von Eingabefeldern, welche Menüs sind offen etc.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Technik: URL, Request-Parameter, Cookies, Headers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Im Backend muss dann die ganze Seite zusammengebaut werden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Ggf. können Teile aus dem Cache kommen, aber es muss aus Browser-Sicht eine komplette Seite kommen</a:t>
            </a:r>
          </a:p>
        </p:txBody>
      </p:sp>
    </p:spTree>
    <p:extLst>
      <p:ext uri="{BB962C8B-B14F-4D97-AF65-F5344CB8AC3E}">
        <p14:creationId xmlns:p14="http://schemas.microsoft.com/office/powerpoint/2010/main" val="2100093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Wir brauchen JavaScript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In realistischen </a:t>
            </a:r>
            <a:r>
              <a:rPr lang="de-DE" u="sng" dirty="0">
                <a:solidFill>
                  <a:srgbClr val="36544F"/>
                </a:solidFill>
              </a:rPr>
              <a:t>Anwendungen</a:t>
            </a:r>
            <a:r>
              <a:rPr lang="de-DE" dirty="0">
                <a:solidFill>
                  <a:srgbClr val="36544F"/>
                </a:solidFill>
              </a:rPr>
              <a:t> ist JavaScript unverzichtbar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Vielleicht schneller/früher als man häufig denkt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Es gibt Fortschritte in CSS und HTML, die JS an mehr Stellen verzichtbar machen, aber nicht an allen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Bei "klassischem" Ansatz besteht die Gefahr, dass UI in zwei Teile aufgeteilt wird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"Das bisschen JavaScript wurschteln wir da irgendwie rein"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Aufteilung in Backend-Sprache und JavaScript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661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Man muss JavaScript machen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Man kann auch TypeScript nehmen. JavaScript und TypeScript werden heute synonym verwendet.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spezialisierte Frameworks zum Bauen von SPAs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insbesondere Angular, </a:t>
            </a:r>
            <a:r>
              <a:rPr lang="de-DE" sz="1600" dirty="0" err="1"/>
              <a:t>React</a:t>
            </a:r>
            <a:r>
              <a:rPr lang="de-DE" sz="1600" dirty="0"/>
              <a:t>, </a:t>
            </a:r>
            <a:r>
              <a:rPr lang="de-DE" sz="1600" dirty="0" err="1"/>
              <a:t>Vue</a:t>
            </a:r>
            <a:endParaRPr lang="de-DE" sz="1600" dirty="0"/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09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Konsequente Trennung von UI und Backend</a:t>
            </a:r>
          </a:p>
          <a:p>
            <a:pPr lvl="1">
              <a:lnSpc>
                <a:spcPct val="130000"/>
              </a:lnSpc>
            </a:pPr>
            <a:r>
              <a:rPr lang="de-DE" sz="1600" dirty="0">
                <a:solidFill>
                  <a:srgbClr val="36544F"/>
                </a:solidFill>
              </a:rPr>
              <a:t>Klare Architektur, klare Aufgabenverteilung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Löst also das "JavaScript-</a:t>
            </a:r>
            <a:r>
              <a:rPr lang="de-DE" sz="1600" dirty="0" err="1"/>
              <a:t>Schnippsel</a:t>
            </a:r>
            <a:r>
              <a:rPr lang="de-DE" sz="1600" dirty="0"/>
              <a:t>-Problem"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Schnitt der Anwendung muss nicht den Backend-Services entsprechen</a:t>
            </a:r>
          </a:p>
          <a:p>
            <a:pPr lvl="1">
              <a:lnSpc>
                <a:spcPct val="130000"/>
              </a:lnSpc>
            </a:pPr>
            <a:r>
              <a:rPr lang="de-DE" sz="1600" dirty="0"/>
              <a:t>Oftmals ist eine UI "grober" oder einfach nur anders geschnitten als Services im Backend</a:t>
            </a:r>
          </a:p>
          <a:p>
            <a:pPr lvl="1">
              <a:lnSpc>
                <a:spcPct val="130000"/>
              </a:lnSpc>
            </a:pPr>
            <a:r>
              <a:rPr lang="de-DE" sz="1600" dirty="0" err="1">
                <a:solidFill>
                  <a:srgbClr val="36544F"/>
                </a:solidFill>
              </a:rPr>
              <a:t>Sachbearbeiter:in</a:t>
            </a:r>
            <a:r>
              <a:rPr lang="de-DE" sz="1600" dirty="0">
                <a:solidFill>
                  <a:srgbClr val="36544F"/>
                </a:solidFill>
              </a:rPr>
              <a:t> möchte z.B. Kundendaten, vorherige Einkäufe und ... in </a:t>
            </a:r>
            <a:r>
              <a:rPr lang="de-DE" sz="1600" u="sng" dirty="0">
                <a:solidFill>
                  <a:srgbClr val="36544F"/>
                </a:solidFill>
              </a:rPr>
              <a:t>einer</a:t>
            </a:r>
            <a:r>
              <a:rPr lang="de-DE" sz="1600" dirty="0">
                <a:solidFill>
                  <a:srgbClr val="36544F"/>
                </a:solidFill>
              </a:rPr>
              <a:t> Ansicht sehen</a:t>
            </a:r>
          </a:p>
          <a:p>
            <a:pPr lvl="1">
              <a:lnSpc>
                <a:spcPct val="130000"/>
              </a:lnSpc>
            </a:pPr>
            <a:r>
              <a:rPr lang="de-DE" sz="1600" dirty="0" err="1"/>
              <a:t>Leser:in</a:t>
            </a:r>
            <a:r>
              <a:rPr lang="de-DE" sz="1600" dirty="0"/>
              <a:t> möchte Blog-Artikel und Kommentare und Tipps für weitere Artikel in </a:t>
            </a:r>
            <a:r>
              <a:rPr lang="de-DE" sz="1600" u="sng" dirty="0"/>
              <a:t>einer</a:t>
            </a:r>
            <a:r>
              <a:rPr lang="de-DE" sz="1600" dirty="0"/>
              <a:t> Ansicht sehen</a:t>
            </a:r>
            <a:endParaRPr lang="de-DE" sz="160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sz="14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7802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Zustand befindet sich im Client</a:t>
            </a:r>
          </a:p>
          <a:p>
            <a:pPr lvl="1">
              <a:lnSpc>
                <a:spcPct val="130000"/>
              </a:lnSpc>
            </a:pPr>
            <a:r>
              <a:rPr lang="de-DE" sz="1400" dirty="0">
                <a:solidFill>
                  <a:srgbClr val="36544F"/>
                </a:solidFill>
              </a:rPr>
              <a:t>Daten im Formular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Kommentar-Liste auf- oder zugeklappt?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Die Daten für eine Seite könnten gezielt per API Request(s) geladen werden</a:t>
            </a:r>
          </a:p>
          <a:p>
            <a:pPr>
              <a:lnSpc>
                <a:spcPct val="130000"/>
              </a:lnSpc>
            </a:pPr>
            <a:r>
              <a:rPr lang="de-DE" sz="1700" dirty="0">
                <a:solidFill>
                  <a:srgbClr val="36544F"/>
                </a:solidFill>
              </a:rPr>
              <a:t>Teile von Seiten werden neu gerendert</a:t>
            </a:r>
          </a:p>
          <a:p>
            <a:pPr lvl="1">
              <a:lnSpc>
                <a:spcPct val="130000"/>
              </a:lnSpc>
            </a:pPr>
            <a:r>
              <a:rPr lang="de-DE" sz="1700" b="0" dirty="0"/>
              <a:t>Die Darstellung fängt nicht bei jeder Interaktion wieder bei "0" an</a:t>
            </a:r>
            <a:endParaRPr lang="de-DE" sz="17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097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Was fällt euch ein? 🤔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51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1.0)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Browser ist nur für die Darstellung zuständig</a:t>
            </a:r>
          </a:p>
          <a:p>
            <a:r>
              <a:rPr lang="de-DE" b="0" dirty="0">
                <a:solidFill>
                  <a:srgbClr val="36544F"/>
                </a:solidFill>
              </a:rPr>
              <a:t>UI wird auf dem Server erzeugt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(z.B. JSP/JSF, ASP, PHP)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Roundtrips</a:t>
            </a:r>
            <a:r>
              <a:rPr lang="de-DE" b="0" dirty="0">
                <a:solidFill>
                  <a:srgbClr val="36544F"/>
                </a:solidFill>
              </a:rPr>
              <a:t> für jede Kleinigkeit </a:t>
            </a:r>
          </a:p>
          <a:p>
            <a:r>
              <a:rPr lang="de-DE" b="0" dirty="0">
                <a:solidFill>
                  <a:srgbClr val="36544F"/>
                </a:solidFill>
              </a:rPr>
              <a:t>Dynamik / Interaktion fast unmöglich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E66B92E-F18A-54F6-9759-23BC0EAFC5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1099198"/>
            <a:ext cx="3379842" cy="305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Probleme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SEO geht nicht / schlecht!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Langsam! 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Viel JavaScript muss geladen werden!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JS-Bibliotheken ändern sich ständig!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Tooling</a:t>
            </a:r>
            <a:r>
              <a:rPr lang="de-DE" dirty="0">
                <a:solidFill>
                  <a:srgbClr val="36544F"/>
                </a:solidFill>
              </a:rPr>
              <a:t> funktioniert nicht bzw. ist komplex! </a:t>
            </a:r>
          </a:p>
          <a:p>
            <a:pPr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350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Performance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Performance in Single-Page-Anwendungen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Zeit, die es braucht, bis eine Anwendung fertig dargestellt und interaktiv wird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Es gibt die Performance zur Laufzeit (Öffnen eines Menüs oder </a:t>
            </a:r>
            <a:r>
              <a:rPr lang="de-DE" b="0" dirty="0" err="1">
                <a:solidFill>
                  <a:srgbClr val="36544F"/>
                </a:solidFill>
              </a:rPr>
              <a:t>Drag'n'Drop</a:t>
            </a:r>
            <a:r>
              <a:rPr lang="de-DE" b="0" dirty="0">
                <a:solidFill>
                  <a:srgbClr val="36544F"/>
                </a:solidFill>
              </a:rPr>
              <a:t> funktioniert flüssig)</a:t>
            </a:r>
          </a:p>
          <a:p>
            <a:pPr marL="457200" indent="-4572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Performance beim Austausch mit Server-Daten (z.B. REST API)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👉 In der Diskussion um </a:t>
            </a:r>
            <a:r>
              <a:rPr lang="de-DE" b="0" dirty="0" err="1">
                <a:solidFill>
                  <a:srgbClr val="36544F"/>
                </a:solidFill>
              </a:rPr>
              <a:t>Fullstack</a:t>
            </a:r>
            <a:r>
              <a:rPr lang="de-DE" b="0" dirty="0">
                <a:solidFill>
                  <a:srgbClr val="36544F"/>
                </a:solidFill>
              </a:rPr>
              <a:t>-Ansätze geht es meist um den ersten Punkt</a:t>
            </a:r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891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Der Browser macht </a:t>
            </a:r>
            <a:r>
              <a:rPr lang="de-DE" u="sng" dirty="0">
                <a:solidFill>
                  <a:srgbClr val="36544F"/>
                </a:solidFill>
              </a:rPr>
              <a:t>einen</a:t>
            </a:r>
            <a:r>
              <a:rPr lang="de-DE" dirty="0">
                <a:solidFill>
                  <a:srgbClr val="36544F"/>
                </a:solidFill>
              </a:rPr>
              <a:t> Request zum Server ("</a:t>
            </a:r>
            <a:r>
              <a:rPr lang="de-DE" dirty="0" err="1">
                <a:solidFill>
                  <a:srgbClr val="36544F"/>
                </a:solidFill>
              </a:rPr>
              <a:t>index.html</a:t>
            </a:r>
            <a:r>
              <a:rPr lang="de-DE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Diese Seite ist in der Regel leer, enthält nur Links auf JavaScript und ggf. CSS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Browser muss nun weitere </a:t>
            </a:r>
            <a:r>
              <a:rPr lang="de-DE" dirty="0" err="1">
                <a:solidFill>
                  <a:srgbClr val="36544F"/>
                </a:solidFill>
              </a:rPr>
              <a:t>Requests</a:t>
            </a:r>
            <a:r>
              <a:rPr lang="de-DE" dirty="0">
                <a:solidFill>
                  <a:srgbClr val="36544F"/>
                </a:solidFill>
              </a:rPr>
              <a:t> machen, um JS (und CSS) zu 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Der Code muss über das Internet geladen werden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dirty="0"/>
              <a:t>Das JavaScript muss geparst und ausgeführt werden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Erst jet</a:t>
            </a:r>
            <a:r>
              <a:rPr lang="de-DE" dirty="0"/>
              <a:t>zt ist die Anwendung sichtbar (aber auch interaktiv)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Jede weitere Navigation findet nur noch im Browser statt (keine Server Round-trips)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Deswegen "</a:t>
            </a:r>
            <a:r>
              <a:rPr lang="de-DE" u="sng" dirty="0"/>
              <a:t>Single</a:t>
            </a:r>
            <a:r>
              <a:rPr lang="de-DE" dirty="0"/>
              <a:t>-Page-Anwendung"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Server ist für die Geschäftslogik und die Bereitstellung der Daten zuständig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668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Verhalten von Single-Page-Anwendungen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Es gibt natürlich Kompromisse...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Server Side Rendering (SSR)</a:t>
            </a:r>
          </a:p>
          <a:p>
            <a:pPr lvl="1"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Lazy-Loading</a:t>
            </a:r>
            <a:r>
              <a:rPr lang="de-DE" dirty="0">
                <a:solidFill>
                  <a:srgbClr val="36544F"/>
                </a:solidFill>
              </a:rPr>
              <a:t>: Teile des JavaScript-Codes werden erst bei Bedarf geladen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Caching der Artefakte: einzelne JS-Dateien können im Browser </a:t>
            </a:r>
            <a:r>
              <a:rPr lang="de-DE" dirty="0" err="1"/>
              <a:t>gecached</a:t>
            </a:r>
            <a:r>
              <a:rPr lang="de-DE" dirty="0"/>
              <a:t> werden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03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592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49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220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SSR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296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Serverseitiges Rendern (SSR)</a:t>
            </a: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Bei SSR wird die Anwendung auf dem Server ausgeführt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Der Server schickt </a:t>
            </a:r>
            <a:r>
              <a:rPr lang="de-DE" dirty="0">
                <a:solidFill>
                  <a:srgbClr val="36544F"/>
                </a:solidFill>
              </a:rPr>
              <a:t>fertiges HTML </a:t>
            </a:r>
            <a:r>
              <a:rPr lang="de-DE" b="0" dirty="0">
                <a:solidFill>
                  <a:srgbClr val="36544F"/>
                </a:solidFill>
              </a:rPr>
              <a:t>zum Client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Client braucht HTML nur anzuzeigen (schnell!)</a:t>
            </a:r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Gut: Suchmaschinen können HTML indizieren</a:t>
            </a:r>
          </a:p>
          <a:p>
            <a:pPr marL="342900" indent="-342900">
              <a:buFont typeface="+mj-lt"/>
              <a:buAutoNum type="arabicPeriod"/>
            </a:pPr>
            <a:endParaRPr lang="de-DE" b="0" dirty="0">
              <a:solidFill>
                <a:srgbClr val="36544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b="0" dirty="0">
                <a:solidFill>
                  <a:srgbClr val="36544F"/>
                </a:solidFill>
              </a:rPr>
              <a:t>Ebenfalls wird der </a:t>
            </a:r>
            <a:r>
              <a:rPr lang="de-DE" dirty="0">
                <a:solidFill>
                  <a:srgbClr val="36544F"/>
                </a:solidFill>
              </a:rPr>
              <a:t>komplette</a:t>
            </a:r>
            <a:r>
              <a:rPr lang="de-DE" b="0" dirty="0">
                <a:solidFill>
                  <a:srgbClr val="36544F"/>
                </a:solidFill>
              </a:rPr>
              <a:t> </a:t>
            </a:r>
            <a:r>
              <a:rPr lang="de-DE" dirty="0">
                <a:solidFill>
                  <a:srgbClr val="36544F"/>
                </a:solidFill>
              </a:rPr>
              <a:t>Anwendungscode</a:t>
            </a:r>
            <a:r>
              <a:rPr lang="de-DE" b="0" dirty="0">
                <a:solidFill>
                  <a:srgbClr val="36544F"/>
                </a:solidFill>
              </a:rPr>
              <a:t> zum Client geschickt</a:t>
            </a:r>
          </a:p>
          <a:p>
            <a:pPr lvl="1"/>
            <a:r>
              <a:rPr lang="de-DE" dirty="0"/>
              <a:t>😢 Auch für "statische" Komponenten</a:t>
            </a:r>
          </a:p>
          <a:p>
            <a:pPr lvl="1"/>
            <a:r>
              <a:rPr lang="de-DE" dirty="0"/>
              <a:t>😢 Bandbreite! Performance!</a:t>
            </a:r>
          </a:p>
          <a:p>
            <a:pPr lvl="1"/>
            <a:r>
              <a:rPr lang="de-DE" dirty="0"/>
              <a:t>😢 Erst jetzt ist die Anwendung interaktiv</a:t>
            </a:r>
          </a:p>
          <a:p>
            <a:pPr lvl="1"/>
            <a:r>
              <a:rPr lang="de-DE" dirty="0"/>
              <a:t>Jede weitere Navigation findet im Client statt (ohne Server </a:t>
            </a:r>
            <a:r>
              <a:rPr lang="de-DE" dirty="0" err="1"/>
              <a:t>roundtrip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02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99136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Teil 2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137125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Fullstack</a:t>
            </a:r>
            <a:endParaRPr lang="de-DE" sz="4800" b="1" dirty="0">
              <a:solidFill>
                <a:srgbClr val="B04432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6ACA71B-15CB-6EDF-A42D-90B5142779FB}"/>
              </a:ext>
            </a:extLst>
          </p:cNvPr>
          <p:cNvSpPr/>
          <p:nvPr/>
        </p:nvSpPr>
        <p:spPr>
          <a:xfrm>
            <a:off x="0" y="2520814"/>
            <a:ext cx="908245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66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Ansätze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551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Im Client nur dort JS, wo technisch notwendig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wie beim JS-</a:t>
            </a:r>
            <a:r>
              <a:rPr lang="de-DE" dirty="0" err="1">
                <a:solidFill>
                  <a:srgbClr val="36544F"/>
                </a:solidFill>
              </a:rPr>
              <a:t>Schnippsel</a:t>
            </a:r>
            <a:r>
              <a:rPr lang="de-DE" dirty="0">
                <a:solidFill>
                  <a:srgbClr val="36544F"/>
                </a:solidFill>
              </a:rPr>
              <a:t>-Ansatz!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...aber Entwicklung aus einem Guss / Stack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wie beim Single-Page-Ansatz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Das Beste aus beiden Welten?</a:t>
            </a: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323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140458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"Klassische" Web-Anwendung (Web 2.0)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Mit JavaScript-</a:t>
            </a:r>
            <a:r>
              <a:rPr lang="de-DE" b="0" dirty="0" err="1">
                <a:solidFill>
                  <a:srgbClr val="36544F"/>
                </a:solidFill>
              </a:rPr>
              <a:t>Schnippseln</a:t>
            </a:r>
            <a:r>
              <a:rPr lang="de-DE" b="0" dirty="0">
                <a:solidFill>
                  <a:srgbClr val="36544F"/>
                </a:solidFill>
              </a:rPr>
              <a:t> (früher </a:t>
            </a:r>
            <a:r>
              <a:rPr lang="de-DE" b="0" dirty="0" err="1">
                <a:solidFill>
                  <a:srgbClr val="36544F"/>
                </a:solidFill>
              </a:rPr>
              <a:t>jQuery</a:t>
            </a:r>
            <a:r>
              <a:rPr lang="de-DE" b="0" dirty="0">
                <a:solidFill>
                  <a:srgbClr val="36544F"/>
                </a:solidFill>
              </a:rPr>
              <a:t>):</a:t>
            </a:r>
          </a:p>
          <a:p>
            <a:r>
              <a:rPr lang="de-DE" b="0" dirty="0">
                <a:solidFill>
                  <a:srgbClr val="36544F"/>
                </a:solidFill>
              </a:rPr>
              <a:t>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Validierung</a:t>
            </a:r>
          </a:p>
          <a:p>
            <a:r>
              <a:rPr lang="de-DE" b="0" dirty="0">
                <a:solidFill>
                  <a:srgbClr val="36544F"/>
                </a:solidFill>
              </a:rPr>
              <a:t>Animationen </a:t>
            </a:r>
            <a:r>
              <a:rPr lang="de-DE" sz="1800" b="0" dirty="0">
                <a:solidFill>
                  <a:srgbClr val="36544F"/>
                </a:solidFill>
              </a:rPr>
              <a:t>🤩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</a:t>
            </a:r>
          </a:p>
          <a:p>
            <a:r>
              <a:rPr lang="de-DE" b="0" dirty="0">
                <a:solidFill>
                  <a:srgbClr val="36544F"/>
                </a:solidFill>
              </a:rPr>
              <a:t>Unsaubere Architektur (was ist wo?)</a:t>
            </a:r>
          </a:p>
          <a:p>
            <a:r>
              <a:rPr lang="de-DE" b="0" dirty="0">
                <a:solidFill>
                  <a:srgbClr val="36544F"/>
                </a:solidFill>
              </a:rPr>
              <a:t>Wartungshölle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F31E27E-768A-8676-39F4-A2960B8CBE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028" y="965071"/>
            <a:ext cx="3283172" cy="319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93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Fullstack</a:t>
            </a:r>
            <a:r>
              <a:rPr lang="de-DE" dirty="0"/>
              <a:t>-Ansätze</a:t>
            </a: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>
                <a:solidFill>
                  <a:srgbClr val="36544F"/>
                </a:solidFill>
              </a:rPr>
              <a:t> JavaScript-Frameworks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Insbesondere in </a:t>
            </a:r>
            <a:r>
              <a:rPr lang="de-DE" dirty="0" err="1"/>
              <a:t>React</a:t>
            </a:r>
            <a:r>
              <a:rPr lang="de-DE" dirty="0"/>
              <a:t> gerade heftig diskutiert (</a:t>
            </a:r>
            <a:r>
              <a:rPr lang="de-DE" dirty="0" err="1"/>
              <a:t>Next.js</a:t>
            </a:r>
            <a:r>
              <a:rPr lang="de-DE" dirty="0"/>
              <a:t>, Remix)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Vue</a:t>
            </a:r>
            <a:r>
              <a:rPr lang="de-DE" dirty="0"/>
              <a:t> (</a:t>
            </a:r>
            <a:r>
              <a:rPr lang="de-DE" dirty="0" err="1"/>
              <a:t>Nuxt</a:t>
            </a:r>
            <a:r>
              <a:rPr lang="de-DE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dirty="0" err="1"/>
              <a:t>SvelteKit</a:t>
            </a:r>
            <a:r>
              <a:rPr lang="de-DE" dirty="0"/>
              <a:t> (</a:t>
            </a:r>
            <a:r>
              <a:rPr lang="de-DE" dirty="0" err="1"/>
              <a:t>Svelte</a:t>
            </a:r>
            <a:r>
              <a:rPr lang="de-DE" dirty="0"/>
              <a:t>)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 err="1">
                <a:solidFill>
                  <a:srgbClr val="36544F"/>
                </a:solidFill>
              </a:rPr>
              <a:t>Astro</a:t>
            </a:r>
            <a:r>
              <a:rPr lang="de-DE" dirty="0">
                <a:solidFill>
                  <a:srgbClr val="36544F"/>
                </a:solidFill>
              </a:rPr>
              <a:t>, </a:t>
            </a:r>
            <a:r>
              <a:rPr lang="de-DE" dirty="0" err="1">
                <a:solidFill>
                  <a:srgbClr val="36544F"/>
                </a:solidFill>
              </a:rPr>
              <a:t>Qwik</a:t>
            </a:r>
            <a:endParaRPr lang="de-DE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(HTMX)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Kein </a:t>
            </a:r>
            <a:r>
              <a:rPr lang="de-DE" dirty="0" err="1">
                <a:solidFill>
                  <a:srgbClr val="36544F"/>
                </a:solidFill>
              </a:rPr>
              <a:t>Fullstack</a:t>
            </a:r>
            <a:r>
              <a:rPr lang="de-DE" dirty="0"/>
              <a:t>-Framework aber evtl. interessant für kleinere Anwendungen</a:t>
            </a:r>
            <a:endParaRPr lang="de-DE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0864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Konzepte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eine Reihe von Ideen, JS-basierte Anwendungen schneller in den Browser zu bringen....</a:t>
            </a:r>
          </a:p>
          <a:p>
            <a:r>
              <a:rPr lang="de-DE" b="0" dirty="0">
                <a:solidFill>
                  <a:srgbClr val="36544F"/>
                </a:solidFill>
              </a:rPr>
              <a:t>Umsetzung unterscheidet sich je nach Framework</a:t>
            </a: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C85DE0C-2123-9397-7957-7C92FD95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91" y="2656643"/>
            <a:ext cx="1886432" cy="15679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8444CB7-C85F-8301-2B15-38241BFA428E}"/>
              </a:ext>
            </a:extLst>
          </p:cNvPr>
          <p:cNvSpPr txBox="1"/>
          <p:nvPr/>
        </p:nvSpPr>
        <p:spPr>
          <a:xfrm>
            <a:off x="269950" y="4210934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kit.svelte.dev</a:t>
            </a:r>
            <a:r>
              <a:rPr lang="de-DE" sz="12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6E30E1-5560-1C21-9E43-691B9AE9C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528" y="2656643"/>
            <a:ext cx="3555474" cy="134650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A870E7E-B4E3-BA33-466A-E437AEEB6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680" y="2656643"/>
            <a:ext cx="2221129" cy="197371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9148EC5-CE83-D4A5-CF9F-D0450F84CC41}"/>
              </a:ext>
            </a:extLst>
          </p:cNvPr>
          <p:cNvSpPr txBox="1"/>
          <p:nvPr/>
        </p:nvSpPr>
        <p:spPr>
          <a:xfrm>
            <a:off x="2584300" y="4003147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nextjs.org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41A62B9-AE12-C3CC-1730-EC35720B2E1A}"/>
              </a:ext>
            </a:extLst>
          </p:cNvPr>
          <p:cNvSpPr txBox="1"/>
          <p:nvPr/>
        </p:nvSpPr>
        <p:spPr>
          <a:xfrm>
            <a:off x="6483772" y="4618782"/>
            <a:ext cx="1402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</a:rPr>
              <a:t>https://</a:t>
            </a:r>
            <a:r>
              <a:rPr lang="de-DE" sz="1200" dirty="0" err="1">
                <a:solidFill>
                  <a:srgbClr val="1778B8"/>
                </a:solidFill>
              </a:rPr>
              <a:t>nuxt.com</a:t>
            </a:r>
            <a:endParaRPr lang="de-DE" sz="1200" dirty="0">
              <a:solidFill>
                <a:srgbClr val="1778B8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15D18D3-7B13-7817-DF48-8102FD6A5023}"/>
              </a:ext>
            </a:extLst>
          </p:cNvPr>
          <p:cNvSpPr/>
          <p:nvPr/>
        </p:nvSpPr>
        <p:spPr>
          <a:xfrm>
            <a:off x="437990" y="3158138"/>
            <a:ext cx="1340864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799886F-D6EB-F3DC-5159-0F2B81198A23}"/>
              </a:ext>
            </a:extLst>
          </p:cNvPr>
          <p:cNvSpPr/>
          <p:nvPr/>
        </p:nvSpPr>
        <p:spPr>
          <a:xfrm>
            <a:off x="2937862" y="3256109"/>
            <a:ext cx="1049047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DDF7CBA-160A-43E4-0811-363FFB146726}"/>
              </a:ext>
            </a:extLst>
          </p:cNvPr>
          <p:cNvSpPr/>
          <p:nvPr/>
        </p:nvSpPr>
        <p:spPr>
          <a:xfrm>
            <a:off x="4814771" y="3440614"/>
            <a:ext cx="302795" cy="195943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B3D29C4-1C9A-30CE-BF1A-7BE7C30763C1}"/>
              </a:ext>
            </a:extLst>
          </p:cNvPr>
          <p:cNvSpPr/>
          <p:nvPr/>
        </p:nvSpPr>
        <p:spPr>
          <a:xfrm>
            <a:off x="6922758" y="4100301"/>
            <a:ext cx="1272264" cy="12428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2F14579-DACC-FC1C-49FE-CEF89429DD43}"/>
              </a:ext>
            </a:extLst>
          </p:cNvPr>
          <p:cNvSpPr/>
          <p:nvPr/>
        </p:nvSpPr>
        <p:spPr>
          <a:xfrm>
            <a:off x="6662468" y="3694532"/>
            <a:ext cx="1272264" cy="172949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273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Multi-Page-</a:t>
            </a:r>
            <a:r>
              <a:rPr lang="de-DE" sz="1800" dirty="0" err="1">
                <a:solidFill>
                  <a:srgbClr val="36544F"/>
                </a:solidFill>
              </a:rPr>
              <a:t>Application</a:t>
            </a:r>
            <a:r>
              <a:rPr lang="de-DE" sz="1800" dirty="0">
                <a:solidFill>
                  <a:srgbClr val="36544F"/>
                </a:solidFill>
              </a:rPr>
              <a:t> (MPA)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"Traditionelle" Web-Anwendung, in der der Client pro Route einen Request zum Server macht</a:t>
            </a:r>
            <a:endParaRPr lang="de-DE" sz="14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9119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Serversite Rendering (SSR)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Seite einer JS-Anwendung wird auf dem Server gerendert</a:t>
            </a:r>
          </a:p>
          <a:p>
            <a:pPr lvl="1">
              <a:lnSpc>
                <a:spcPct val="130000"/>
              </a:lnSpc>
            </a:pPr>
            <a:r>
              <a:rPr lang="de-DE" sz="1500" dirty="0">
                <a:solidFill>
                  <a:srgbClr val="36544F"/>
                </a:solidFill>
              </a:rPr>
              <a:t>Fertiger HTML-Code wird zum Client geschickt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Hydration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Serverseitig gerenderte HTML-Seite wird auf dem Client durch Hinzufügen und Ausführen von JavaScript interaktiv gemacht. Erst danach ist die Anwendung interaktiv.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Partial, </a:t>
            </a:r>
            <a:r>
              <a:rPr lang="de-DE" sz="1800" dirty="0" err="1">
                <a:solidFill>
                  <a:srgbClr val="36544F"/>
                </a:solidFill>
              </a:rPr>
              <a:t>selective</a:t>
            </a:r>
            <a:r>
              <a:rPr lang="de-DE" sz="1800" dirty="0">
                <a:solidFill>
                  <a:srgbClr val="36544F"/>
                </a:solidFill>
              </a:rPr>
              <a:t>, oder progressive </a:t>
            </a:r>
            <a:r>
              <a:rPr lang="de-DE" sz="1800" dirty="0" err="1">
                <a:solidFill>
                  <a:srgbClr val="36544F"/>
                </a:solidFill>
              </a:rPr>
              <a:t>hydration</a:t>
            </a:r>
            <a:r>
              <a:rPr lang="de-DE" sz="1800" dirty="0">
                <a:solidFill>
                  <a:srgbClr val="36544F"/>
                </a:solidFill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Es werden nur Teile des HTML-Codes interaktiv gemacht, bzw. Schritt-für-Schritt (z.B. mit Suspense in </a:t>
            </a:r>
            <a:r>
              <a:rPr lang="de-DE" sz="1500" dirty="0" err="1"/>
              <a:t>React</a:t>
            </a:r>
            <a:r>
              <a:rPr lang="de-DE" sz="1500" dirty="0"/>
              <a:t>)</a:t>
            </a:r>
            <a:endParaRPr lang="de-DE" sz="15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endParaRPr lang="de-DE" sz="18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817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Begriffe</a:t>
            </a:r>
          </a:p>
          <a:p>
            <a:pPr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Progressive Enhancement: </a:t>
            </a:r>
          </a:p>
          <a:p>
            <a:pPr lvl="1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Die Anwendung funktioniert grundsätzlich ohne JavaScript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JavaScript wird nur verwendet, um die Bedienbarkeit noch zu verbessern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Beispiel: </a:t>
            </a:r>
          </a:p>
          <a:p>
            <a:pPr lvl="2">
              <a:lnSpc>
                <a:spcPct val="130000"/>
              </a:lnSpc>
            </a:pPr>
            <a:r>
              <a:rPr lang="de-DE" dirty="0"/>
              <a:t>Formular kann ausgefüllt und abgeschickt werden (ohne JS)</a:t>
            </a:r>
          </a:p>
          <a:p>
            <a:pPr lvl="2">
              <a:lnSpc>
                <a:spcPct val="130000"/>
              </a:lnSpc>
            </a:pPr>
            <a:r>
              <a:rPr lang="de-DE" dirty="0">
                <a:solidFill>
                  <a:srgbClr val="36544F"/>
                </a:solidFill>
              </a:rPr>
              <a:t>Validiert wird aber nur mit JS</a:t>
            </a:r>
          </a:p>
          <a:p>
            <a:pPr lvl="1">
              <a:lnSpc>
                <a:spcPct val="130000"/>
              </a:lnSpc>
            </a:pPr>
            <a:r>
              <a:rPr lang="de-DE" dirty="0"/>
              <a:t>Motivation von PE: Man kann die Anwendung schon bedienen, auch wenn der JS-Code noch nicht geladen wurde</a:t>
            </a: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0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Fullstack</a:t>
            </a:r>
            <a:r>
              <a:rPr lang="de-DE" dirty="0"/>
              <a:t> Ansätze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Begriffe: </a:t>
            </a:r>
            <a:r>
              <a:rPr lang="de-DE" dirty="0" err="1"/>
              <a:t>Render</a:t>
            </a:r>
            <a:r>
              <a:rPr lang="de-DE" dirty="0"/>
              <a:t>-Verhalten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Static Site Generation (SSG)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Die Seiten der kompletten Anwendung werden schon zur </a:t>
            </a:r>
            <a:r>
              <a:rPr lang="de-DE" sz="1400" dirty="0" err="1"/>
              <a:t>Buildzeit</a:t>
            </a:r>
            <a:r>
              <a:rPr lang="de-DE" sz="1400" dirty="0"/>
              <a:t> generiert. Zum Beispiel auf Basis von Daten aus einem CMS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Ergebnis muss aber nicht zwangsläufig HTML sein.</a:t>
            </a:r>
          </a:p>
          <a:p>
            <a:pPr>
              <a:lnSpc>
                <a:spcPct val="130000"/>
              </a:lnSpc>
            </a:pPr>
            <a:r>
              <a:rPr lang="de-DE" sz="1800" dirty="0" err="1">
                <a:solidFill>
                  <a:srgbClr val="36544F"/>
                </a:solidFill>
              </a:rPr>
              <a:t>Incremental</a:t>
            </a:r>
            <a:r>
              <a:rPr lang="de-DE" sz="1800" dirty="0">
                <a:solidFill>
                  <a:srgbClr val="36544F"/>
                </a:solidFill>
              </a:rPr>
              <a:t> Static Regeneration (ISG)</a:t>
            </a:r>
          </a:p>
          <a:p>
            <a:pPr lvl="1">
              <a:lnSpc>
                <a:spcPct val="130000"/>
              </a:lnSpc>
            </a:pPr>
            <a:r>
              <a:rPr lang="de-DE" sz="1500" dirty="0"/>
              <a:t>Einzelne Seiten der Anwendung werden zur Laufzeit neu generiert (z.B. wenn ein Artikel im CMS aktualisiert wurde)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Edge-Side Rendering (ESR)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Der Server für das Frontend läuft in einer "Edge-Funktion" im CDN (z.B. bei Cloudflare, </a:t>
            </a:r>
            <a:r>
              <a:rPr lang="de-DE" sz="1400" dirty="0" err="1"/>
              <a:t>Vercel</a:t>
            </a:r>
            <a:r>
              <a:rPr lang="de-DE" sz="1400" dirty="0"/>
              <a:t> oder </a:t>
            </a:r>
            <a:r>
              <a:rPr lang="de-DE" sz="1400" dirty="0" err="1"/>
              <a:t>Netlify</a:t>
            </a:r>
            <a:r>
              <a:rPr lang="de-DE" sz="1400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sz="1400" dirty="0"/>
              <a:t>Da die Funktionen "nahe" beim Client laufen, soll die Latenz gering sein</a:t>
            </a:r>
          </a:p>
          <a:p>
            <a:pPr>
              <a:lnSpc>
                <a:spcPct val="130000"/>
              </a:lnSpc>
            </a:pPr>
            <a:endParaRPr lang="de-DE" sz="1800" dirty="0"/>
          </a:p>
          <a:p>
            <a:pPr lvl="1">
              <a:lnSpc>
                <a:spcPct val="130000"/>
              </a:lnSpc>
            </a:pPr>
            <a:endParaRPr lang="de-DE" dirty="0">
              <a:solidFill>
                <a:srgbClr val="36544F"/>
              </a:solidFill>
            </a:endParaRPr>
          </a:p>
          <a:p>
            <a:pPr lvl="1"/>
            <a:endParaRPr lang="de-DE" sz="2100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72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33669" y="2063918"/>
            <a:ext cx="487665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60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am Beispiel</a:t>
            </a:r>
            <a:endParaRPr lang="de-DE" sz="12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8" y="2721589"/>
            <a:ext cx="7429499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10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548CE60-A060-5854-586F-FF0ACB39F224}"/>
              </a:ext>
            </a:extLst>
          </p:cNvPr>
          <p:cNvSpPr txBox="1"/>
          <p:nvPr/>
        </p:nvSpPr>
        <p:spPr>
          <a:xfrm>
            <a:off x="1" y="0"/>
            <a:ext cx="91439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</a:p>
          <a:p>
            <a:pPr algn="ctr"/>
            <a:r>
              <a:rPr lang="de-DE" sz="66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Web-Anwendungen</a:t>
            </a:r>
            <a:endParaRPr lang="de-DE" sz="6600" dirty="0">
              <a:solidFill>
                <a:srgbClr val="FB8E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Next.js</a:t>
            </a:r>
            <a:r>
              <a:rPr lang="de-DE" dirty="0"/>
              <a:t> von </a:t>
            </a:r>
            <a:r>
              <a:rPr lang="de-DE" dirty="0" err="1"/>
              <a:t>Vercel</a:t>
            </a:r>
            <a:r>
              <a:rPr lang="de-DE" dirty="0"/>
              <a:t> </a:t>
            </a:r>
            <a:r>
              <a:rPr lang="de-DE" b="0" dirty="0">
                <a:solidFill>
                  <a:srgbClr val="36544F"/>
                </a:solidFill>
              </a:rPr>
              <a:t>(https://</a:t>
            </a:r>
            <a:r>
              <a:rPr lang="de-DE" b="0" dirty="0" err="1">
                <a:solidFill>
                  <a:srgbClr val="36544F"/>
                </a:solidFill>
              </a:rPr>
              <a:t>nextjs.org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Basiert auf </a:t>
            </a:r>
            <a:r>
              <a:rPr lang="de-DE" sz="1800" dirty="0" err="1">
                <a:solidFill>
                  <a:srgbClr val="36544F"/>
                </a:solidFill>
              </a:rPr>
              <a:t>React</a:t>
            </a:r>
            <a:endParaRPr lang="de-DE" sz="1800" dirty="0">
              <a:solidFill>
                <a:srgbClr val="36544F"/>
              </a:solidFill>
            </a:endParaRP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Statisches und dynamisches Rendering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Caching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Enthält </a:t>
            </a:r>
            <a:r>
              <a:rPr lang="de-DE" sz="1800" dirty="0" err="1">
                <a:solidFill>
                  <a:srgbClr val="36544F"/>
                </a:solidFill>
              </a:rPr>
              <a:t>Build-Tooling</a:t>
            </a:r>
            <a:r>
              <a:rPr lang="de-DE" sz="1800" dirty="0">
                <a:solidFill>
                  <a:srgbClr val="36544F"/>
                </a:solidFill>
              </a:rPr>
              <a:t> und Server</a:t>
            </a:r>
          </a:p>
          <a:p>
            <a:pPr>
              <a:lnSpc>
                <a:spcPct val="130000"/>
              </a:lnSpc>
            </a:pPr>
            <a:r>
              <a:rPr lang="de-DE" sz="1800" dirty="0">
                <a:solidFill>
                  <a:srgbClr val="36544F"/>
                </a:solidFill>
              </a:rPr>
              <a:t>Neuste Features mit dem "App-Router" (ab Version 13.4)</a:t>
            </a:r>
          </a:p>
          <a:p>
            <a:pPr lvl="1">
              <a:lnSpc>
                <a:spcPct val="130000"/>
              </a:lnSpc>
            </a:pPr>
            <a:r>
              <a:rPr lang="de-DE" sz="1500" dirty="0" err="1"/>
              <a:t>React</a:t>
            </a:r>
            <a:r>
              <a:rPr lang="de-DE" sz="1500" dirty="0"/>
              <a:t> Server Components (RSC)</a:t>
            </a:r>
            <a:endParaRPr lang="de-DE" sz="1500" dirty="0">
              <a:solidFill>
                <a:srgbClr val="36544F"/>
              </a:solidFill>
            </a:endParaRPr>
          </a:p>
          <a:p>
            <a:pPr lvl="1">
              <a:lnSpc>
                <a:spcPct val="130000"/>
              </a:lnSpc>
            </a:pPr>
            <a:r>
              <a:rPr lang="de-DE" sz="1400" dirty="0" err="1"/>
              <a:t>Suspsene</a:t>
            </a:r>
            <a:endParaRPr lang="de-DE" sz="1400" dirty="0"/>
          </a:p>
          <a:p>
            <a:pPr lvl="1">
              <a:lnSpc>
                <a:spcPct val="13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entspricht der </a:t>
            </a:r>
            <a:r>
              <a:rPr lang="de-DE" sz="1400" b="0" dirty="0" err="1">
                <a:solidFill>
                  <a:srgbClr val="36544F"/>
                </a:solidFill>
              </a:rPr>
              <a:t>React</a:t>
            </a:r>
            <a:r>
              <a:rPr lang="de-DE" sz="1400" b="0" dirty="0">
                <a:solidFill>
                  <a:srgbClr val="36544F"/>
                </a:solidFill>
              </a:rPr>
              <a:t> "Architekturvision"</a:t>
            </a: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381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Architektur/</a:t>
            </a:r>
            <a:r>
              <a:rPr lang="de-DE" dirty="0" err="1"/>
              <a:t>Deployment</a:t>
            </a:r>
            <a:r>
              <a:rPr lang="de-DE" dirty="0"/>
              <a:t> Auswirkungen</a:t>
            </a:r>
          </a:p>
          <a:p>
            <a:pPr marL="0" indent="0">
              <a:buNone/>
            </a:pPr>
            <a:r>
              <a:rPr lang="de-DE" dirty="0"/>
              <a:t>"Klassisch"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marL="342900" lvl="1" indent="0">
              <a:buNone/>
            </a:pPr>
            <a:endParaRPr lang="de-DE" dirty="0"/>
          </a:p>
          <a:p>
            <a:pPr lvl="1"/>
            <a:r>
              <a:rPr lang="de-DE" dirty="0"/>
              <a:t>SPA</a:t>
            </a:r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r>
              <a:rPr lang="de-DE" dirty="0" err="1"/>
              <a:t>Fullstack</a:t>
            </a:r>
            <a:r>
              <a:rPr lang="de-DE" dirty="0"/>
              <a:t> ("Backend </a:t>
            </a:r>
            <a:r>
              <a:rPr lang="de-DE" dirty="0" err="1"/>
              <a:t>for</a:t>
            </a:r>
            <a:r>
              <a:rPr lang="de-DE" dirty="0"/>
              <a:t> Frontend")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5CA8C27-956A-CA0C-6CB1-C59724401C87}"/>
              </a:ext>
            </a:extLst>
          </p:cNvPr>
          <p:cNvSpPr txBox="1"/>
          <p:nvPr/>
        </p:nvSpPr>
        <p:spPr>
          <a:xfrm>
            <a:off x="6335203" y="672615"/>
            <a:ext cx="938434" cy="523220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todo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0993D24-634F-138B-9001-B61A1AB64CDC}"/>
              </a:ext>
            </a:extLst>
          </p:cNvPr>
          <p:cNvSpPr/>
          <p:nvPr/>
        </p:nvSpPr>
        <p:spPr>
          <a:xfrm>
            <a:off x="2854036" y="1678132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10ECF42-C566-C360-F5BC-BF8ED0294C07}"/>
              </a:ext>
            </a:extLst>
          </p:cNvPr>
          <p:cNvSpPr txBox="1"/>
          <p:nvPr/>
        </p:nvSpPr>
        <p:spPr>
          <a:xfrm>
            <a:off x="3221182" y="1955223"/>
            <a:ext cx="1236236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7343C70-41C7-95FD-99B1-1522852A1BDC}"/>
              </a:ext>
            </a:extLst>
          </p:cNvPr>
          <p:cNvSpPr/>
          <p:nvPr/>
        </p:nvSpPr>
        <p:spPr>
          <a:xfrm>
            <a:off x="491836" y="1678132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36EB649-BCE7-8813-B769-76D104D8D27F}"/>
              </a:ext>
            </a:extLst>
          </p:cNvPr>
          <p:cNvSpPr txBox="1"/>
          <p:nvPr/>
        </p:nvSpPr>
        <p:spPr>
          <a:xfrm>
            <a:off x="782782" y="1955223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9246C4D-E86A-D00E-C5D4-B68DB4549F63}"/>
              </a:ext>
            </a:extLst>
          </p:cNvPr>
          <p:cNvSpPr/>
          <p:nvPr/>
        </p:nvSpPr>
        <p:spPr>
          <a:xfrm>
            <a:off x="2854036" y="3043920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D80EA47-42C1-CC49-E25C-5CEBFD1D87F0}"/>
              </a:ext>
            </a:extLst>
          </p:cNvPr>
          <p:cNvSpPr txBox="1"/>
          <p:nvPr/>
        </p:nvSpPr>
        <p:spPr>
          <a:xfrm>
            <a:off x="3221182" y="3203248"/>
            <a:ext cx="1744067" cy="830997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Backend+</a:t>
            </a:r>
          </a:p>
          <a:p>
            <a:pPr algn="l"/>
            <a:r>
              <a:rPr lang="de-DE" sz="2400" dirty="0">
                <a:solidFill>
                  <a:srgbClr val="FF0000"/>
                </a:solidFill>
              </a:rPr>
              <a:t>Backend-API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3624B26-64C5-9061-9432-C1F426E54F5E}"/>
              </a:ext>
            </a:extLst>
          </p:cNvPr>
          <p:cNvSpPr/>
          <p:nvPr/>
        </p:nvSpPr>
        <p:spPr>
          <a:xfrm>
            <a:off x="491836" y="3043920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975D9D1-C5B7-CC64-4157-19C16B770993}"/>
              </a:ext>
            </a:extLst>
          </p:cNvPr>
          <p:cNvSpPr txBox="1"/>
          <p:nvPr/>
        </p:nvSpPr>
        <p:spPr>
          <a:xfrm>
            <a:off x="782782" y="3321011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49579C5-8535-4901-24ED-A0179263159B}"/>
              </a:ext>
            </a:extLst>
          </p:cNvPr>
          <p:cNvSpPr/>
          <p:nvPr/>
        </p:nvSpPr>
        <p:spPr>
          <a:xfrm>
            <a:off x="28540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C5C52E7-8BAF-C7A7-053B-91522743D738}"/>
              </a:ext>
            </a:extLst>
          </p:cNvPr>
          <p:cNvSpPr txBox="1"/>
          <p:nvPr/>
        </p:nvSpPr>
        <p:spPr>
          <a:xfrm>
            <a:off x="3221182" y="4678757"/>
            <a:ext cx="1235916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71B3D9D-90BE-FB05-DFBC-A910EA9465C7}"/>
              </a:ext>
            </a:extLst>
          </p:cNvPr>
          <p:cNvSpPr/>
          <p:nvPr/>
        </p:nvSpPr>
        <p:spPr>
          <a:xfrm>
            <a:off x="4918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DED8A9E-3914-3160-615D-E7FD5189CF2E}"/>
              </a:ext>
            </a:extLst>
          </p:cNvPr>
          <p:cNvSpPr txBox="1"/>
          <p:nvPr/>
        </p:nvSpPr>
        <p:spPr>
          <a:xfrm>
            <a:off x="782782" y="4796520"/>
            <a:ext cx="1215397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Browser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262A50A-EEA4-DDAA-8A53-5D67CE8A640F}"/>
              </a:ext>
            </a:extLst>
          </p:cNvPr>
          <p:cNvSpPr/>
          <p:nvPr/>
        </p:nvSpPr>
        <p:spPr>
          <a:xfrm>
            <a:off x="5216236" y="4519429"/>
            <a:ext cx="1717964" cy="9144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9581130-CC29-4653-3CEE-C5AAB6F2FAB6}"/>
              </a:ext>
            </a:extLst>
          </p:cNvPr>
          <p:cNvSpPr txBox="1"/>
          <p:nvPr/>
        </p:nvSpPr>
        <p:spPr>
          <a:xfrm>
            <a:off x="5457260" y="4714887"/>
            <a:ext cx="1718740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Backend API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73AA78B-FFE0-7C6F-9E48-4B8BFF1D5C06}"/>
              </a:ext>
            </a:extLst>
          </p:cNvPr>
          <p:cNvSpPr txBox="1"/>
          <p:nvPr/>
        </p:nvSpPr>
        <p:spPr>
          <a:xfrm>
            <a:off x="5359509" y="2575679"/>
            <a:ext cx="2612694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>
                <a:solidFill>
                  <a:srgbClr val="FF0000"/>
                </a:solidFill>
              </a:rPr>
              <a:t>SPA: Mehr als ein Service </a:t>
            </a:r>
            <a:r>
              <a:rPr lang="de-DE" sz="2800" dirty="0" err="1">
                <a:solidFill>
                  <a:srgbClr val="FF0000"/>
                </a:solidFill>
              </a:rPr>
              <a:t>einzeichenn</a:t>
            </a:r>
            <a:endParaRPr lang="de-DE" sz="2800" dirty="0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75BD9E5-B2FB-82AD-63DB-D66F3A75D02E}"/>
              </a:ext>
            </a:extLst>
          </p:cNvPr>
          <p:cNvSpPr txBox="1"/>
          <p:nvPr/>
        </p:nvSpPr>
        <p:spPr>
          <a:xfrm>
            <a:off x="5851624" y="3413342"/>
            <a:ext cx="2612694" cy="1384995"/>
          </a:xfrm>
          <a:prstGeom prst="rect">
            <a:avLst/>
          </a:prstGeom>
          <a:solidFill>
            <a:srgbClr val="FFFDF9"/>
          </a:solidFill>
        </p:spPr>
        <p:txBody>
          <a:bodyPr wrap="square">
            <a:spAutoFit/>
          </a:bodyPr>
          <a:lstStyle/>
          <a:p>
            <a:r>
              <a:rPr lang="de-DE" sz="2800" dirty="0" err="1">
                <a:solidFill>
                  <a:srgbClr val="FF0000"/>
                </a:solidFill>
              </a:rPr>
              <a:t>Fullstack</a:t>
            </a:r>
            <a:r>
              <a:rPr lang="de-DE" sz="2800" dirty="0">
                <a:solidFill>
                  <a:srgbClr val="FF0000"/>
                </a:solidFill>
              </a:rPr>
              <a:t>: </a:t>
            </a:r>
            <a:r>
              <a:rPr lang="de-DE" sz="2800" dirty="0" err="1">
                <a:solidFill>
                  <a:srgbClr val="FF0000"/>
                </a:solidFill>
              </a:rPr>
              <a:t>Fullstack-only</a:t>
            </a:r>
            <a:r>
              <a:rPr lang="de-DE" sz="2800" dirty="0">
                <a:solidFill>
                  <a:srgbClr val="FF0000"/>
                </a:solidFill>
              </a:rPr>
              <a:t> </a:t>
            </a:r>
            <a:r>
              <a:rPr lang="de-DE" sz="2800">
                <a:solidFill>
                  <a:srgbClr val="FF0000"/>
                </a:solidFill>
              </a:rPr>
              <a:t>als Alternative</a:t>
            </a:r>
            <a:endParaRPr lang="de-DE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722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Deployment</a:t>
            </a:r>
            <a:r>
              <a:rPr lang="de-DE" dirty="0"/>
              <a:t>: </a:t>
            </a:r>
            <a:r>
              <a:rPr lang="de-DE" dirty="0">
                <a:solidFill>
                  <a:srgbClr val="36544F"/>
                </a:solidFill>
              </a:rPr>
              <a:t>"Backend </a:t>
            </a:r>
            <a:r>
              <a:rPr lang="de-DE" dirty="0" err="1">
                <a:solidFill>
                  <a:srgbClr val="36544F"/>
                </a:solidFill>
              </a:rPr>
              <a:t>for</a:t>
            </a:r>
            <a:r>
              <a:rPr lang="de-DE" dirty="0">
                <a:solidFill>
                  <a:srgbClr val="36544F"/>
                </a:solidFill>
              </a:rPr>
              <a:t> Frontend"</a:t>
            </a: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ED0A0FD-9EEB-5BB3-2EDA-FC06E215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1285"/>
            <a:ext cx="7772400" cy="33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1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ist vollständig in JavaScript geschrieben</a:t>
            </a:r>
          </a:p>
          <a:p>
            <a:r>
              <a:rPr lang="de-DE" b="0" dirty="0">
                <a:solidFill>
                  <a:srgbClr val="36544F"/>
                </a:solidFill>
              </a:rPr>
              <a:t>Client läuft vollständig im Browser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Konsequenz: </a:t>
            </a:r>
          </a:p>
          <a:p>
            <a:r>
              <a:rPr lang="de-DE" b="0" dirty="0">
                <a:solidFill>
                  <a:srgbClr val="36544F"/>
                </a:solidFill>
              </a:rPr>
              <a:t>Klare Trennung zwischen Backend und Frontend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"nur" für Geschäftslogik, Datenhaltung...</a:t>
            </a:r>
          </a:p>
          <a:p>
            <a:r>
              <a:rPr lang="de-DE" b="0" dirty="0">
                <a:solidFill>
                  <a:srgbClr val="36544F"/>
                </a:solidFill>
              </a:rPr>
              <a:t>Frontend "nur" für Darstellung und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muss APIs bereit stellen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26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154512" y="1475298"/>
            <a:ext cx="4834978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Routing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8221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676345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Dateisystem-basierte Routen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Routen werden auf dem Server definiert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 Frameworks arbeiten mit Ordner- bzw. Datei-Konventionen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Unterstützung für typische Anforderungen wie dynamische Segmente, Route-Gruppen vorhanden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261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7F53381-7A50-E76D-5DBB-4E43B6AFF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109" y="931510"/>
            <a:ext cx="2776776" cy="380636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68179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4B13C6FD-E383-AF06-FACD-8697F3DC5ADC}"/>
              </a:ext>
            </a:extLst>
          </p:cNvPr>
          <p:cNvSpPr/>
          <p:nvPr/>
        </p:nvSpPr>
        <p:spPr>
          <a:xfrm>
            <a:off x="6598687" y="2323786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52F6BC4-D2CC-92CE-496A-9043AF9197E1}"/>
              </a:ext>
            </a:extLst>
          </p:cNvPr>
          <p:cNvSpPr txBox="1"/>
          <p:nvPr/>
        </p:nvSpPr>
        <p:spPr>
          <a:xfrm>
            <a:off x="4808233" y="2336297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post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795313A-4762-5634-7714-F3B25F40ABDE}"/>
              </a:ext>
            </a:extLst>
          </p:cNvPr>
          <p:cNvSpPr txBox="1"/>
          <p:nvPr/>
        </p:nvSpPr>
        <p:spPr>
          <a:xfrm>
            <a:off x="4808233" y="2651672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post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BC1443B-3C5B-FBFE-0C68-0B329EB9C974}"/>
              </a:ext>
            </a:extLst>
          </p:cNvPr>
          <p:cNvSpPr txBox="1"/>
          <p:nvPr/>
        </p:nvSpPr>
        <p:spPr>
          <a:xfrm>
            <a:off x="4808233" y="4014547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user</a:t>
            </a:r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/1/</a:t>
            </a:r>
            <a:r>
              <a:rPr lang="de-DE" sz="1200" dirty="0" err="1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profile</a:t>
            </a:r>
            <a:endParaRPr lang="de-DE" sz="1200" dirty="0">
              <a:solidFill>
                <a:srgbClr val="1778B8"/>
              </a:solidFill>
              <a:latin typeface="Source Code Pro" panose="020B0509030403020204" pitchFamily="49" charset="0"/>
              <a:ea typeface="Source Code Pro" panose="020B05090304030202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0CA965-30F1-7298-5D07-A3D5E2B7C6A7}"/>
              </a:ext>
            </a:extLst>
          </p:cNvPr>
          <p:cNvSpPr txBox="1"/>
          <p:nvPr/>
        </p:nvSpPr>
        <p:spPr>
          <a:xfrm>
            <a:off x="4808233" y="440401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solidFill>
                  <a:srgbClr val="1778B8"/>
                </a:solidFill>
                <a:latin typeface="Source Code Pro" panose="020B0509030403020204" pitchFamily="49" charset="0"/>
                <a:ea typeface="Source Code Pro" panose="020B0509030403020204" pitchFamily="49" charset="0"/>
                <a:cs typeface="Courier New" panose="02070309020205020404" pitchFamily="49" charset="0"/>
              </a:rPr>
              <a:t>/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EE22C54-55CF-B7D6-5BE7-CB5322BB7F47}"/>
              </a:ext>
            </a:extLst>
          </p:cNvPr>
          <p:cNvSpPr/>
          <p:nvPr/>
        </p:nvSpPr>
        <p:spPr>
          <a:xfrm>
            <a:off x="6426480" y="2662627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69FB27F-3EBB-B0EA-E0DE-208E9FAB91E7}"/>
              </a:ext>
            </a:extLst>
          </p:cNvPr>
          <p:cNvSpPr/>
          <p:nvPr/>
        </p:nvSpPr>
        <p:spPr>
          <a:xfrm>
            <a:off x="6702096" y="4046971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62256C8-CE61-ECEE-CB99-4ED951E6B137}"/>
              </a:ext>
            </a:extLst>
          </p:cNvPr>
          <p:cNvSpPr/>
          <p:nvPr/>
        </p:nvSpPr>
        <p:spPr>
          <a:xfrm>
            <a:off x="6303262" y="4387259"/>
            <a:ext cx="1452033" cy="277000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558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873593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</a:t>
            </a:r>
            <a:r>
              <a:rPr lang="de-DE" sz="1800" b="0" dirty="0" err="1">
                <a:solidFill>
                  <a:srgbClr val="36544F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ist ein Ordner eine Route, wenn darin eine </a:t>
            </a:r>
            <a:r>
              <a:rPr lang="de-DE" sz="1800" b="0" dirty="0" err="1">
                <a:solidFill>
                  <a:srgbClr val="36544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r>
              <a:rPr lang="de-DE" sz="1800" b="0" dirty="0">
                <a:solidFill>
                  <a:srgbClr val="36544F"/>
                </a:solidFill>
              </a:rPr>
              <a:t>-Datei liegt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/[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postId</a:t>
            </a:r>
            <a:r>
              <a:rPr lang="de-DE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]/</a:t>
            </a:r>
            <a:r>
              <a:rPr lang="de-DE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page.tsx</a:t>
            </a:r>
            <a:endParaRPr lang="de-DE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Diese Datei exportiert eine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-Komponente, die für die Route dargestellt werden soll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655E6FC-726A-163A-D92A-631C95ED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79" y="2985746"/>
            <a:ext cx="5479916" cy="178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155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In einem Route-</a:t>
            </a:r>
            <a:r>
              <a:rPr lang="de-DE" sz="1800" dirty="0">
                <a:solidFill>
                  <a:srgbClr val="36544F"/>
                </a:solidFill>
              </a:rPr>
              <a:t>Verzeichnis</a:t>
            </a:r>
            <a:r>
              <a:rPr lang="de-DE" sz="1800" b="0" dirty="0">
                <a:solidFill>
                  <a:srgbClr val="36544F"/>
                </a:solidFill>
              </a:rPr>
              <a:t> kann es weitere Dateien (mit festgelegten Namen geben), die Komponenten für verschiedene Zwecke exportieren: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 err="1"/>
              <a:t>layout.tsx</a:t>
            </a:r>
            <a:r>
              <a:rPr lang="de-DE" sz="1500" dirty="0"/>
              <a:t>: Layout-Komponente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error.tsx</a:t>
            </a:r>
            <a:r>
              <a:rPr lang="de-DE" sz="1500" dirty="0"/>
              <a:t>: eine Komponente, die die im Fehlerfall angezeigt wird (ähnlich Error </a:t>
            </a:r>
            <a:r>
              <a:rPr lang="de-DE" sz="1500" dirty="0" err="1"/>
              <a:t>Boundaries</a:t>
            </a:r>
            <a:r>
              <a:rPr lang="de-DE" sz="1500" dirty="0"/>
              <a:t> im Client)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b="0" dirty="0" err="1">
                <a:solidFill>
                  <a:srgbClr val="36544F"/>
                </a:solidFill>
              </a:rPr>
              <a:t>loading.tsx</a:t>
            </a:r>
            <a:r>
              <a:rPr lang="de-DE" sz="1500" b="0" dirty="0">
                <a:solidFill>
                  <a:srgbClr val="36544F"/>
                </a:solidFill>
              </a:rPr>
              <a:t>: wird gerendert, während noch Daten für die aktuelle Route geladen werden (bzw. </a:t>
            </a:r>
            <a:r>
              <a:rPr lang="de-DE" sz="1500" b="0" dirty="0" err="1">
                <a:solidFill>
                  <a:srgbClr val="36544F"/>
                </a:solidFill>
              </a:rPr>
              <a:t>Promises</a:t>
            </a:r>
            <a:r>
              <a:rPr lang="de-DE" sz="1500" b="0" dirty="0">
                <a:solidFill>
                  <a:srgbClr val="36544F"/>
                </a:solidFill>
              </a:rPr>
              <a:t> ausstehen)</a:t>
            </a:r>
          </a:p>
          <a:p>
            <a:pPr lvl="1">
              <a:lnSpc>
                <a:spcPct val="120000"/>
              </a:lnSpc>
              <a:spcAft>
                <a:spcPts val="1500"/>
              </a:spcAft>
            </a:pPr>
            <a:r>
              <a:rPr lang="de-DE" sz="1500" dirty="0"/>
              <a:t>not-</a:t>
            </a:r>
            <a:r>
              <a:rPr lang="de-DE" sz="1500" dirty="0" err="1"/>
              <a:t>found.tsx</a:t>
            </a:r>
            <a:r>
              <a:rPr lang="de-DE" sz="1500" dirty="0"/>
              <a:t>: wird aufgerufen, wenn eine Komponente in der Route einen 404-Fehler erzeugt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2024001-D9EC-B263-9D6E-21F324B4D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7" y="855103"/>
            <a:ext cx="1868296" cy="400176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9D0252D-A905-68E2-A363-9CE98205C478}"/>
              </a:ext>
            </a:extLst>
          </p:cNvPr>
          <p:cNvSpPr/>
          <p:nvPr/>
        </p:nvSpPr>
        <p:spPr>
          <a:xfrm>
            <a:off x="7373566" y="2191966"/>
            <a:ext cx="12265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70C4D05-9127-A9D1-6068-B1DDF048FABD}"/>
              </a:ext>
            </a:extLst>
          </p:cNvPr>
          <p:cNvSpPr/>
          <p:nvPr/>
        </p:nvSpPr>
        <p:spPr>
          <a:xfrm>
            <a:off x="7373566" y="1919804"/>
            <a:ext cx="12265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2C6EEF9-5E31-D730-E7BB-0DBA331B10B2}"/>
              </a:ext>
            </a:extLst>
          </p:cNvPr>
          <p:cNvSpPr/>
          <p:nvPr/>
        </p:nvSpPr>
        <p:spPr>
          <a:xfrm>
            <a:off x="7305473" y="2721413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CB86729-C400-24E9-F0BA-CE53B355F374}"/>
              </a:ext>
            </a:extLst>
          </p:cNvPr>
          <p:cNvSpPr/>
          <p:nvPr/>
        </p:nvSpPr>
        <p:spPr>
          <a:xfrm>
            <a:off x="7196080" y="4299189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8144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Routing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93806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Routen in </a:t>
            </a:r>
            <a:r>
              <a:rPr lang="de-DE" dirty="0" err="1">
                <a:solidFill>
                  <a:srgbClr val="B04432"/>
                </a:solidFill>
              </a:rPr>
              <a:t>Next.JS</a:t>
            </a:r>
            <a:endParaRPr lang="de-DE" sz="1800" b="0" dirty="0">
              <a:solidFill>
                <a:srgbClr val="B04432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Jede Route kann eine Layout-Komponente haben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Wenn eine Route keine Layout-Komponente hat, wird im Baum oberhalb nach der nächstgelegenen Layout-Komponente gesucht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Layout-Komponenten können verschachtelt sein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So können gemeinsame Layouts für ganze Bereiche der Anwendung gebaut werden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34ED0E-7F49-00D6-93EC-1553F023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787" y="855103"/>
            <a:ext cx="1868296" cy="4001769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0BCD4A0-8EA5-7DA4-EFF6-0461282A198B}"/>
              </a:ext>
            </a:extLst>
          </p:cNvPr>
          <p:cNvSpPr/>
          <p:nvPr/>
        </p:nvSpPr>
        <p:spPr>
          <a:xfrm>
            <a:off x="7196080" y="4299189"/>
            <a:ext cx="1105710" cy="223637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8316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410989" y="1428811"/>
            <a:ext cx="43220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49" y="2890637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3091466" y="305579"/>
            <a:ext cx="29610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 err="1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endParaRPr lang="de-DE" sz="24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5609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Es gibt Komponenten, die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i="1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dirty="0"/>
              <a:t>Im Browser ist trotzdem JavaScript erforderlich...</a:t>
            </a:r>
          </a:p>
          <a:p>
            <a:r>
              <a:rPr lang="de-DE" b="0" dirty="0">
                <a:solidFill>
                  <a:srgbClr val="36544F"/>
                </a:solidFill>
              </a:rPr>
              <a:t>aber "nur" für das Framework (</a:t>
            </a:r>
            <a:r>
              <a:rPr lang="de-DE" b="0" dirty="0" err="1">
                <a:solidFill>
                  <a:srgbClr val="36544F"/>
                </a:solidFill>
              </a:rPr>
              <a:t>Next.js</a:t>
            </a:r>
            <a:r>
              <a:rPr lang="de-DE" b="0" dirty="0">
                <a:solidFill>
                  <a:srgbClr val="36544F"/>
                </a:solidFill>
              </a:rPr>
              <a:t>)</a:t>
            </a:r>
          </a:p>
          <a:p>
            <a:r>
              <a:rPr lang="de-DE" b="0" dirty="0">
                <a:solidFill>
                  <a:srgbClr val="36544F"/>
                </a:solidFill>
              </a:rPr>
              <a:t>und die interaktiven Teile der Anwendung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benötigte JavaScript-Code wächst nicht mehr mit jedem Feature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BAE803B-E44D-06EF-95D1-1E27EA608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0297E74-02E0-EAD3-8085-A361B2EFC7A6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C5AD1-B492-E323-8E73-5CABB498A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Architekturen von Web-Anwendungen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0CE740-6FF5-D1D1-AB08-40954C2AD0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5817230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Single-Page-Anwendungen (ca. seit 2010)</a:t>
            </a:r>
          </a:p>
          <a:p>
            <a:r>
              <a:rPr lang="de-DE" b="0" dirty="0">
                <a:solidFill>
                  <a:srgbClr val="36544F"/>
                </a:solidFill>
              </a:rPr>
              <a:t>Im Mainstream angekommen</a:t>
            </a:r>
          </a:p>
          <a:p>
            <a:r>
              <a:rPr lang="de-DE" b="0" dirty="0">
                <a:solidFill>
                  <a:srgbClr val="36544F"/>
                </a:solidFill>
              </a:rPr>
              <a:t>Standard in vielen (auch nicht-JS) Anwendungen</a:t>
            </a:r>
          </a:p>
          <a:p>
            <a:r>
              <a:rPr lang="de-DE" b="0" dirty="0">
                <a:solidFill>
                  <a:srgbClr val="36544F"/>
                </a:solidFill>
              </a:rPr>
              <a:t>Es gibt spezialisierte Frameworks dafür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Trotzdem umstritten, weil...</a:t>
            </a:r>
          </a:p>
          <a:p>
            <a:pPr lvl="1"/>
            <a:r>
              <a:rPr lang="de-DE" sz="2000" dirty="0"/>
              <a:t>komplex zu entwickeln (JavaScript </a:t>
            </a:r>
            <a:r>
              <a:rPr lang="de-DE" dirty="0"/>
              <a:t>🙄</a:t>
            </a:r>
            <a:r>
              <a:rPr lang="de-DE" sz="2000" dirty="0"/>
              <a:t>)</a:t>
            </a:r>
          </a:p>
          <a:p>
            <a:pPr lvl="1"/>
            <a:r>
              <a:rPr lang="de-DE" sz="2000" dirty="0"/>
              <a:t>HTML/CSS-Code kann sowohl schlanker als auch schneller für den Browser sein (Lade- und Darstellungszeit)</a:t>
            </a:r>
          </a:p>
          <a:p>
            <a:pPr lvl="1"/>
            <a:r>
              <a:rPr lang="de-DE" sz="2000" b="0" dirty="0">
                <a:solidFill>
                  <a:srgbClr val="36544F"/>
                </a:solidFill>
              </a:rPr>
              <a:t>Back-Button funktioniert nicht 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F88CAD8-C1C4-0F6A-E46A-AA8A8A87258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9601" y="965070"/>
            <a:ext cx="3069914" cy="322340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76092B8-BFEB-3DCA-2C27-02FD87BCB7AD}"/>
              </a:ext>
            </a:extLst>
          </p:cNvPr>
          <p:cNvSpPr txBox="1"/>
          <p:nvPr/>
        </p:nvSpPr>
        <p:spPr>
          <a:xfrm>
            <a:off x="2404800" y="2491200"/>
            <a:ext cx="2273379" cy="46166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2400" dirty="0">
                <a:solidFill>
                  <a:srgbClr val="FF0000"/>
                </a:solidFill>
              </a:rPr>
              <a:t>evtl. nach hinten</a:t>
            </a:r>
          </a:p>
        </p:txBody>
      </p:sp>
    </p:spTree>
    <p:extLst>
      <p:ext uri="{BB962C8B-B14F-4D97-AF65-F5344CB8AC3E}">
        <p14:creationId xmlns:p14="http://schemas.microsoft.com/office/powerpoint/2010/main" val="10666409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B10DC85-BDB4-02A5-DE4B-E8CBAF389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1A565CB8-5E8D-404C-2788-29BBE8EC71DD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  <a:p>
            <a:pPr lvl="1"/>
            <a:r>
              <a:rPr lang="de-DE" dirty="0"/>
              <a:t>"</a:t>
            </a:r>
            <a:r>
              <a:rPr lang="de-DE" dirty="0" err="1"/>
              <a:t>Schippsel</a:t>
            </a:r>
            <a:r>
              <a:rPr lang="de-DE" dirty="0"/>
              <a:t>" aus dem klassischen Ansatz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723930-4383-F282-0309-6B0535FAF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CBB81B0A-692C-317E-C6A6-B121753D6352}"/>
              </a:ext>
            </a:extLst>
          </p:cNvPr>
          <p:cNvSpPr/>
          <p:nvPr/>
        </p:nvSpPr>
        <p:spPr>
          <a:xfrm>
            <a:off x="5293839" y="3407869"/>
            <a:ext cx="2251882" cy="6377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786A98B-C288-3017-8522-9F7692008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BDD9399-7A33-D596-DE94-3AFC030A74B6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A371025-0B11-7D8F-20EF-38BD11D2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3D3AAE5-D5FD-AE83-2CAA-A5F364E22168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903102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API: "normale" </a:t>
            </a:r>
            <a:r>
              <a:rPr lang="de-DE" dirty="0" err="1"/>
              <a:t>React</a:t>
            </a:r>
            <a:r>
              <a:rPr lang="de-DE" dirty="0"/>
              <a:t>-Komponenten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70B3F38-4341-AEA9-D744-754CA6F4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7CB483D-E5C3-6070-CD98-941969A95EFE}"/>
              </a:ext>
            </a:extLst>
          </p:cNvPr>
          <p:cNvSpPr/>
          <p:nvPr/>
        </p:nvSpPr>
        <p:spPr>
          <a:xfrm>
            <a:off x="5278471" y="1033503"/>
            <a:ext cx="2367142" cy="2393576"/>
          </a:xfrm>
          <a:prstGeom prst="rect">
            <a:avLst/>
          </a:prstGeom>
          <a:noFill/>
          <a:ln w="12700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Weiterhin </a:t>
            </a:r>
            <a:r>
              <a:rPr lang="de-DE" u="sng" dirty="0"/>
              <a:t>ein</a:t>
            </a:r>
            <a:r>
              <a:rPr lang="de-DE" dirty="0"/>
              <a:t> Komponenten-Baum</a:t>
            </a:r>
          </a:p>
          <a:p>
            <a:r>
              <a:rPr lang="de-DE" b="0" dirty="0">
                <a:solidFill>
                  <a:srgbClr val="36544F"/>
                </a:solidFill>
              </a:rPr>
              <a:t>Ein Teil der Komponenten kommt jetzt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vom Server...</a:t>
            </a:r>
          </a:p>
          <a:p>
            <a:r>
              <a:rPr lang="de-DE" dirty="0">
                <a:solidFill>
                  <a:srgbClr val="36544F"/>
                </a:solidFill>
              </a:rPr>
              <a:t>Server Komponenten sind nicht </a:t>
            </a:r>
            <a:br>
              <a:rPr lang="de-DE" dirty="0">
                <a:solidFill>
                  <a:srgbClr val="36544F"/>
                </a:solidFill>
              </a:rPr>
            </a:br>
            <a:r>
              <a:rPr lang="de-DE" dirty="0">
                <a:solidFill>
                  <a:srgbClr val="36544F"/>
                </a:solidFill>
              </a:rPr>
              <a:t>auf dem Client vorhanden!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Server/</a:t>
            </a:r>
            <a:r>
              <a:rPr lang="de-DE" b="0" dirty="0" err="1">
                <a:solidFill>
                  <a:srgbClr val="36544F"/>
                </a:solidFill>
              </a:rPr>
              <a:t>Build</a:t>
            </a:r>
            <a:r>
              <a:rPr lang="de-DE" b="0" dirty="0">
                <a:solidFill>
                  <a:srgbClr val="36544F"/>
                </a:solidFill>
              </a:rPr>
              <a:t> rendert die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Komponenten, bis er auf eine Client-Komponente trifft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7357389-4A08-3646-E89C-4677F6308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927" y="799139"/>
            <a:ext cx="3799504" cy="3400124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5287506" y="3433636"/>
            <a:ext cx="2338898" cy="5320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58469" y="1930665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156926" y="826034"/>
            <a:ext cx="3758713" cy="331566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1098500">
            <a:off x="5690277" y="3543893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3240A9C-07AC-768A-EEFC-AA25685BDBD8}"/>
              </a:ext>
            </a:extLst>
          </p:cNvPr>
          <p:cNvSpPr/>
          <p:nvPr/>
        </p:nvSpPr>
        <p:spPr>
          <a:xfrm>
            <a:off x="5239993" y="1031263"/>
            <a:ext cx="3580621" cy="2987487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F0ED489-95D8-B50D-EA2A-9026BC4E3602}"/>
              </a:ext>
            </a:extLst>
          </p:cNvPr>
          <p:cNvSpPr/>
          <p:nvPr/>
        </p:nvSpPr>
        <p:spPr>
          <a:xfrm>
            <a:off x="5287506" y="1329980"/>
            <a:ext cx="2338898" cy="1601480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EA25682-B1F6-501C-578C-4783151E52E4}"/>
              </a:ext>
            </a:extLst>
          </p:cNvPr>
          <p:cNvSpPr/>
          <p:nvPr/>
        </p:nvSpPr>
        <p:spPr>
          <a:xfrm>
            <a:off x="5287506" y="2960915"/>
            <a:ext cx="2338898" cy="443112"/>
          </a:xfrm>
          <a:prstGeom prst="rect">
            <a:avLst/>
          </a:prstGeom>
          <a:noFill/>
          <a:ln w="12700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RSC: </a:t>
            </a:r>
            <a:r>
              <a:rPr lang="de-DE" b="0" dirty="0">
                <a:solidFill>
                  <a:srgbClr val="36544F"/>
                </a:solidFill>
              </a:rPr>
              <a:t>Komponenten, die auf dem Server ausgeführt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D2C4E7-142D-82B3-E345-D6FC7DB942AA}"/>
              </a:ext>
            </a:extLst>
          </p:cNvPr>
          <p:cNvSpPr txBox="1"/>
          <p:nvPr/>
        </p:nvSpPr>
        <p:spPr>
          <a:xfrm>
            <a:off x="935665" y="2183234"/>
            <a:ext cx="7446269" cy="584775"/>
          </a:xfrm>
          <a:prstGeom prst="rect">
            <a:avLst/>
          </a:prstGeom>
          <a:solidFill>
            <a:srgbClr val="FFFDF9"/>
          </a:solidFill>
        </p:spPr>
        <p:txBody>
          <a:bodyPr wrap="none" rtlCol="0">
            <a:spAutoFit/>
          </a:bodyPr>
          <a:lstStyle/>
          <a:p>
            <a:pPr algn="l"/>
            <a:r>
              <a:rPr lang="de-DE" sz="3200" dirty="0">
                <a:solidFill>
                  <a:srgbClr val="FF0000"/>
                </a:solidFill>
              </a:rPr>
              <a:t>Code Beispiel! (Dummy Index Komponente)</a:t>
            </a:r>
          </a:p>
        </p:txBody>
      </p:sp>
    </p:spTree>
    <p:extLst>
      <p:ext uri="{BB962C8B-B14F-4D97-AF65-F5344CB8AC3E}">
        <p14:creationId xmlns:p14="http://schemas.microsoft.com/office/powerpoint/2010/main" val="7725096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mit serverseitigen Daten</a:t>
            </a:r>
          </a:p>
        </p:txBody>
      </p:sp>
    </p:spTree>
    <p:extLst>
      <p:ext uri="{BB962C8B-B14F-4D97-AF65-F5344CB8AC3E}">
        <p14:creationId xmlns:p14="http://schemas.microsoft.com/office/powerpoint/2010/main" val="36570571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Fetching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Asynchrone Komponenten: </a:t>
            </a:r>
            <a:r>
              <a:rPr lang="de-DE" b="0" dirty="0">
                <a:solidFill>
                  <a:srgbClr val="36544F"/>
                </a:solidFill>
              </a:rPr>
              <a:t>Daten können in der Komponente geladen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5E431E6-054D-479B-4021-1A985F5D0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51" y="1300736"/>
            <a:ext cx="4956497" cy="3580493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C7BEF00-91A8-8BAC-9A23-8678ED5B0C01}"/>
              </a:ext>
            </a:extLst>
          </p:cNvPr>
          <p:cNvSpPr/>
          <p:nvPr/>
        </p:nvSpPr>
        <p:spPr>
          <a:xfrm>
            <a:off x="2190307" y="1814623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C396E7-9F1C-E39F-AA85-1EBD128F52D8}"/>
              </a:ext>
            </a:extLst>
          </p:cNvPr>
          <p:cNvSpPr/>
          <p:nvPr/>
        </p:nvSpPr>
        <p:spPr>
          <a:xfrm>
            <a:off x="2190307" y="2215116"/>
            <a:ext cx="3125972" cy="28353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690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Anforderung: Beim Laden der Daten soll Hinweis ausgegeben werden</a:t>
            </a: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Bis alle </a:t>
            </a:r>
            <a:r>
              <a:rPr lang="de-DE" sz="1800" b="0" dirty="0" err="1">
                <a:solidFill>
                  <a:srgbClr val="36544F"/>
                </a:solidFill>
              </a:rPr>
              <a:t>Promises</a:t>
            </a:r>
            <a:r>
              <a:rPr lang="de-DE" sz="1800" b="0" dirty="0">
                <a:solidFill>
                  <a:srgbClr val="36544F"/>
                </a:solidFill>
              </a:rPr>
              <a:t> einer Route aufgelöst werden, kann Zeit vergehen</a:t>
            </a:r>
          </a:p>
          <a:p>
            <a:r>
              <a:rPr lang="de-DE" sz="1800" dirty="0" err="1">
                <a:solidFill>
                  <a:srgbClr val="B58900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 kann mit Suspense in der Zeit eine Fallback-Komponente rendern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32" y="1370204"/>
            <a:ext cx="5998535" cy="254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480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6374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800" b="0" dirty="0">
              <a:solidFill>
                <a:srgbClr val="9E60B8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Wir bauen Schritt-für-Schritt eine Anwendung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Zu jedem Schritt überlegen wir, wie wir die Anwendung bauen würden:</a:t>
            </a:r>
          </a:p>
          <a:p>
            <a:pPr lvl="1">
              <a:lnSpc>
                <a:spcPct val="140000"/>
              </a:lnSpc>
            </a:pPr>
            <a:r>
              <a:rPr lang="de-DE" sz="1400" b="1" dirty="0"/>
              <a:t>"klassisch"</a:t>
            </a:r>
            <a:r>
              <a:rPr lang="de-DE" sz="1400" dirty="0"/>
              <a:t>: serverseitig, statisch gerenderte Anwendung (z.B. PHP, Spring </a:t>
            </a:r>
            <a:r>
              <a:rPr lang="de-DE" sz="1400" dirty="0" err="1"/>
              <a:t>WebMVC</a:t>
            </a:r>
            <a:r>
              <a:rPr lang="de-DE" sz="1400" dirty="0"/>
              <a:t> oder </a:t>
            </a:r>
            <a:r>
              <a:rPr lang="de-DE" sz="1400" dirty="0" err="1"/>
              <a:t>ASP.net</a:t>
            </a:r>
            <a:r>
              <a:rPr lang="de-DE" sz="1400" dirty="0"/>
              <a:t>)</a:t>
            </a:r>
          </a:p>
          <a:p>
            <a:pPr lvl="1">
              <a:lnSpc>
                <a:spcPct val="140000"/>
              </a:lnSpc>
            </a:pPr>
            <a:r>
              <a:rPr lang="de-DE" sz="1400" b="0" dirty="0">
                <a:solidFill>
                  <a:srgbClr val="36544F"/>
                </a:solidFill>
              </a:rPr>
              <a:t>"</a:t>
            </a:r>
            <a:r>
              <a:rPr lang="de-DE" sz="1400" b="1" dirty="0">
                <a:solidFill>
                  <a:srgbClr val="36544F"/>
                </a:solidFill>
              </a:rPr>
              <a:t>klassisch + JS</a:t>
            </a:r>
            <a:r>
              <a:rPr lang="de-DE" sz="1400" b="0" dirty="0">
                <a:solidFill>
                  <a:srgbClr val="36544F"/>
                </a:solidFill>
              </a:rPr>
              <a:t>" wie "</a:t>
            </a:r>
            <a:r>
              <a:rPr lang="de-DE" sz="1400" dirty="0"/>
              <a:t>klassisch" </a:t>
            </a:r>
            <a:r>
              <a:rPr lang="de-DE" sz="1400" b="0" dirty="0">
                <a:solidFill>
                  <a:srgbClr val="36544F"/>
                </a:solidFill>
              </a:rPr>
              <a:t>aber hier und da mit JavaScript-</a:t>
            </a:r>
            <a:r>
              <a:rPr lang="de-DE" sz="1400" b="0" dirty="0" err="1">
                <a:solidFill>
                  <a:srgbClr val="36544F"/>
                </a:solidFill>
              </a:rPr>
              <a:t>Schnippseln</a:t>
            </a:r>
            <a:r>
              <a:rPr lang="de-DE" sz="1400" b="0" dirty="0">
                <a:solidFill>
                  <a:srgbClr val="36544F"/>
                </a:solidFill>
              </a:rPr>
              <a:t> ("</a:t>
            </a:r>
            <a:r>
              <a:rPr lang="de-DE" sz="1400" b="0" dirty="0" err="1">
                <a:solidFill>
                  <a:srgbClr val="36544F"/>
                </a:solidFill>
              </a:rPr>
              <a:t>jQuery</a:t>
            </a:r>
            <a:r>
              <a:rPr lang="de-DE" sz="1400" b="0" dirty="0">
                <a:solidFill>
                  <a:srgbClr val="36544F"/>
                </a:solidFill>
              </a:rPr>
              <a:t>")</a:t>
            </a:r>
          </a:p>
          <a:p>
            <a:pPr lvl="1">
              <a:lnSpc>
                <a:spcPct val="140000"/>
              </a:lnSpc>
            </a:pPr>
            <a:r>
              <a:rPr lang="de-DE" sz="1400" dirty="0"/>
              <a:t>"</a:t>
            </a:r>
            <a:r>
              <a:rPr lang="de-DE" sz="1400" b="1" dirty="0"/>
              <a:t>Single-Page-App</a:t>
            </a:r>
            <a:r>
              <a:rPr lang="de-DE" sz="1400" dirty="0"/>
              <a:t>": Frontend komplett in JS, Daten im Backend, Kommunikation per HTTP API</a:t>
            </a:r>
            <a:endParaRPr lang="de-DE" sz="14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Es geht nicht (nur) darum, ob es technisch eindeutig eine klare Option gibt, sondern auch, welche Option "sinnvoll" ist</a:t>
            </a:r>
          </a:p>
          <a:p>
            <a:pPr>
              <a:lnSpc>
                <a:spcPct val="140000"/>
              </a:lnSpc>
            </a:pPr>
            <a:r>
              <a:rPr lang="de-DE" sz="1700" b="0" dirty="0">
                <a:solidFill>
                  <a:srgbClr val="36544F"/>
                </a:solidFill>
              </a:rPr>
              <a:t>Wenn ihr eine Anforderung für die Art der Anwendung unsinnig findet, könnt ihr das auch sagen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</p:spTree>
    <p:extLst>
      <p:ext uri="{BB962C8B-B14F-4D97-AF65-F5344CB8AC3E}">
        <p14:creationId xmlns:p14="http://schemas.microsoft.com/office/powerpoint/2010/main" val="31518984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340"/>
          <a:stretch/>
        </p:blipFill>
        <p:spPr>
          <a:xfrm>
            <a:off x="3643960" y="1567543"/>
            <a:ext cx="1200823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843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Während der Wartezeit wird im Client eine "</a:t>
            </a:r>
            <a:r>
              <a:rPr lang="de-DE" b="0" dirty="0" err="1">
                <a:solidFill>
                  <a:srgbClr val="36544F"/>
                </a:solidFill>
              </a:rPr>
              <a:t>Fallback</a:t>
            </a:r>
            <a:r>
              <a:rPr lang="de-DE" b="0" dirty="0">
                <a:solidFill>
                  <a:srgbClr val="36544F"/>
                </a:solidFill>
              </a:rPr>
              <a:t>"-Komponente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2882462" cy="32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022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b="0" dirty="0">
                <a:solidFill>
                  <a:srgbClr val="36544F"/>
                </a:solidFill>
              </a:rPr>
              <a:t>Unterbricht das Rendern, solange "etwas" fehlt</a:t>
            </a:r>
          </a:p>
          <a:p>
            <a:pPr marL="0" indent="0">
              <a:buNone/>
            </a:pPr>
            <a:r>
              <a:rPr lang="de-DE" b="0" dirty="0">
                <a:solidFill>
                  <a:srgbClr val="36544F"/>
                </a:solidFill>
              </a:rPr>
              <a:t>Sobald die Komponente gerendert werden konnte, wird sie auf den Client übertragen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44CE5F-9F8C-F988-EF76-3D8F574E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960" y="1567543"/>
            <a:ext cx="1268763" cy="329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759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0AFE6-0D28-23B0-08CB-6D822EB0B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AD38DD-9897-1262-B245-D3E68B6F1F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3027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Suspense auf Routen-Ebene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endParaRPr lang="de-DE" sz="1800" b="0" dirty="0">
              <a:solidFill>
                <a:srgbClr val="36544F"/>
              </a:solidFill>
            </a:endParaRPr>
          </a:p>
          <a:p>
            <a:r>
              <a:rPr lang="de-DE" sz="1800" b="0" dirty="0">
                <a:solidFill>
                  <a:srgbClr val="36544F"/>
                </a:solidFill>
              </a:rPr>
              <a:t>Wenn auf die Daten einer Route gewartet werden soll, wird eine </a:t>
            </a:r>
            <a:r>
              <a:rPr lang="de-DE" sz="1800" b="0" dirty="0" err="1">
                <a:solidFill>
                  <a:srgbClr val="36544F"/>
                </a:solidFill>
              </a:rPr>
              <a:t>loading.tsx</a:t>
            </a:r>
            <a:r>
              <a:rPr lang="de-DE" sz="1800" b="0" dirty="0">
                <a:solidFill>
                  <a:srgbClr val="36544F"/>
                </a:solidFill>
              </a:rPr>
              <a:t>-Datei angelegt</a:t>
            </a:r>
          </a:p>
          <a:p>
            <a:r>
              <a:rPr lang="de-DE" sz="1800" b="0" dirty="0">
                <a:solidFill>
                  <a:srgbClr val="36544F"/>
                </a:solidFill>
              </a:rPr>
              <a:t>Diese exportiert die Platzhalter-Komponente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9CBBCCD-DEE9-948D-24B8-0F04FA1C8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657"/>
          <a:stretch/>
        </p:blipFill>
        <p:spPr>
          <a:xfrm>
            <a:off x="303915" y="1298476"/>
            <a:ext cx="4459472" cy="25465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9986015-872F-56BC-BD21-BB416A196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959" y="1516234"/>
            <a:ext cx="3802126" cy="21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693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Priorisierung: </a:t>
            </a:r>
            <a:r>
              <a:rPr lang="de-DE" b="0" dirty="0">
                <a:solidFill>
                  <a:srgbClr val="36544F"/>
                </a:solidFill>
              </a:rPr>
              <a:t>Teile der Seite können nachgeliefert werden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6A2219-E612-750C-5579-8E2152A7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81" y="1401596"/>
            <a:ext cx="3135437" cy="3506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2B2CC0A-1906-CEB3-F1AD-19FDCBA9859B}"/>
              </a:ext>
            </a:extLst>
          </p:cNvPr>
          <p:cNvSpPr/>
          <p:nvPr/>
        </p:nvSpPr>
        <p:spPr>
          <a:xfrm>
            <a:off x="3148289" y="3834333"/>
            <a:ext cx="1229905" cy="25741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233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 err="1">
                <a:solidFill>
                  <a:srgbClr val="36544F"/>
                </a:solidFill>
              </a:rPr>
              <a:t>Requests</a:t>
            </a:r>
            <a:r>
              <a:rPr lang="de-DE" b="0" dirty="0">
                <a:solidFill>
                  <a:srgbClr val="36544F"/>
                </a:solidFill>
              </a:rPr>
              <a:t> können parallel gestartet werden </a:t>
            </a:r>
            <a:br>
              <a:rPr lang="de-DE" b="0" dirty="0">
                <a:solidFill>
                  <a:srgbClr val="36544F"/>
                </a:solidFill>
              </a:rPr>
            </a:br>
            <a:r>
              <a:rPr lang="de-DE" b="0" dirty="0">
                <a:solidFill>
                  <a:srgbClr val="36544F"/>
                </a:solidFill>
              </a:rPr>
              <a:t>(vermeidet "Wasserfälle)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An die Unterkomponenten wird das </a:t>
            </a:r>
            <a:r>
              <a:rPr lang="de-DE" b="0" dirty="0" err="1">
                <a:solidFill>
                  <a:srgbClr val="36544F"/>
                </a:solidFill>
              </a:rPr>
              <a:t>Promise</a:t>
            </a:r>
            <a:r>
              <a:rPr lang="de-DE" b="0" dirty="0">
                <a:solidFill>
                  <a:srgbClr val="36544F"/>
                </a:solidFill>
              </a:rPr>
              <a:t>-Objekt übergeben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097420-B212-EE38-B7AE-B01492E4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818205"/>
            <a:ext cx="4499134" cy="3507089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74081E0-D062-7E00-0C66-7B5E702D1AEE}"/>
              </a:ext>
            </a:extLst>
          </p:cNvPr>
          <p:cNvSpPr/>
          <p:nvPr/>
        </p:nvSpPr>
        <p:spPr>
          <a:xfrm>
            <a:off x="4339679" y="1410109"/>
            <a:ext cx="2855019" cy="57463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CB8ABE-6C61-3EB3-4B54-6908E0044B4F}"/>
              </a:ext>
            </a:extLst>
          </p:cNvPr>
          <p:cNvSpPr/>
          <p:nvPr/>
        </p:nvSpPr>
        <p:spPr>
          <a:xfrm>
            <a:off x="4572000" y="3579629"/>
            <a:ext cx="2998381" cy="21619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926958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Mit Suspense-Komponente kann das Rendern an beliebiger Stelle unterbrochen werden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Client bekommt dann alles, was bis hierher fertig gerendert ist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und die Fallback-Komponente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der Rest wird "nachgereicht"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00EBC1-4E9C-52D0-0D96-B51F03FF0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75511"/>
            <a:ext cx="4769765" cy="256311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572000" y="1913383"/>
            <a:ext cx="4054549" cy="65836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97613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3838625" cy="399692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Priorisierung 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Die Kommentar-Liste wartet auf die Daten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</a:rPr>
              <a:t>Währenddessen wird ggf. die Fallback-Komponente angezeigt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3EBD7C-D13E-A969-4B03-BD35B14BB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415" y="769546"/>
            <a:ext cx="4767837" cy="282426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D1B840BD-F694-2C5A-66E2-358ACCE0F94E}"/>
              </a:ext>
            </a:extLst>
          </p:cNvPr>
          <p:cNvSpPr/>
          <p:nvPr/>
        </p:nvSpPr>
        <p:spPr>
          <a:xfrm>
            <a:off x="4332323" y="1181071"/>
            <a:ext cx="2798580" cy="22951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50818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dirty="0">
                <a:solidFill>
                  <a:srgbClr val="36544F"/>
                </a:solidFill>
              </a:rPr>
              <a:t>Bis zur "Sollbruch-Stelle" werden die Daten an den Browser geschickt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A924B4F-BD28-31F7-C425-5C99BEE43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5" y="1567543"/>
            <a:ext cx="2882462" cy="32985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B0C6530-589A-27F3-0849-1B318273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712" y="1259672"/>
            <a:ext cx="3135437" cy="3506801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9850E16-20B2-04BE-1557-73CB0D2C3A29}"/>
              </a:ext>
            </a:extLst>
          </p:cNvPr>
          <p:cNvSpPr/>
          <p:nvPr/>
        </p:nvSpPr>
        <p:spPr>
          <a:xfrm>
            <a:off x="4561262" y="3664085"/>
            <a:ext cx="1236423" cy="252919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D7B423-0CD5-F761-DDA0-2C89FF8837BD}"/>
              </a:ext>
            </a:extLst>
          </p:cNvPr>
          <p:cNvCxnSpPr>
            <a:cxnSpLocks/>
          </p:cNvCxnSpPr>
          <p:nvPr/>
        </p:nvCxnSpPr>
        <p:spPr>
          <a:xfrm>
            <a:off x="3770673" y="3216839"/>
            <a:ext cx="745615" cy="583433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1A4DB0B4-6D02-591C-59DE-9176E1E4B4D0}"/>
              </a:ext>
            </a:extLst>
          </p:cNvPr>
          <p:cNvCxnSpPr>
            <a:cxnSpLocks/>
          </p:cNvCxnSpPr>
          <p:nvPr/>
        </p:nvCxnSpPr>
        <p:spPr>
          <a:xfrm flipV="1">
            <a:off x="2135836" y="1903615"/>
            <a:ext cx="2283876" cy="193777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4503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B561C5-F764-E44C-9741-143487F8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8FEB17B-B1C7-2D4E-A724-ADDF0A307A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Suspense: </a:t>
            </a:r>
            <a:r>
              <a:rPr lang="de-DE" dirty="0">
                <a:solidFill>
                  <a:srgbClr val="36544F"/>
                </a:solidFill>
              </a:rPr>
              <a:t>Die fehlenden Daten werden nachgeliefert  ("Streaming")</a:t>
            </a:r>
            <a:endParaRPr lang="de-DE" b="0" dirty="0">
              <a:solidFill>
                <a:srgbClr val="36544F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9D7B423-0CD5-F761-DDA0-2C89FF8837B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119745" y="3607929"/>
            <a:ext cx="2673695" cy="766026"/>
          </a:xfrm>
          <a:prstGeom prst="straightConnector1">
            <a:avLst/>
          </a:prstGeom>
          <a:ln w="25400">
            <a:solidFill>
              <a:srgbClr val="FB8E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F1E62F1D-B578-2AEB-0143-901ED2ABC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441" y="1255076"/>
            <a:ext cx="3652289" cy="326838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23BDD2-5817-3732-5B96-DAA3AF6B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185" y="1567351"/>
            <a:ext cx="1268763" cy="3298784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953B13EE-EAFB-A13F-5CAB-69722B44B2B8}"/>
              </a:ext>
            </a:extLst>
          </p:cNvPr>
          <p:cNvSpPr/>
          <p:nvPr/>
        </p:nvSpPr>
        <p:spPr>
          <a:xfrm>
            <a:off x="4793441" y="1255076"/>
            <a:ext cx="3652289" cy="2203019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725118A-CDA8-0D46-32B4-1145C40F9271}"/>
              </a:ext>
            </a:extLst>
          </p:cNvPr>
          <p:cNvSpPr/>
          <p:nvPr/>
        </p:nvSpPr>
        <p:spPr>
          <a:xfrm>
            <a:off x="4793441" y="3767960"/>
            <a:ext cx="3652289" cy="755500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613F752-17E6-65B4-37A5-CDC323C7255A}"/>
              </a:ext>
            </a:extLst>
          </p:cNvPr>
          <p:cNvSpPr/>
          <p:nvPr/>
        </p:nvSpPr>
        <p:spPr>
          <a:xfrm>
            <a:off x="6384671" y="3458385"/>
            <a:ext cx="2061060" cy="309574"/>
          </a:xfrm>
          <a:prstGeom prst="rect">
            <a:avLst/>
          </a:prstGeom>
          <a:solidFill>
            <a:srgbClr val="D4EBE9">
              <a:alpha val="66000"/>
            </a:srgbClr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9850E16-20B2-04BE-1557-73CB0D2C3A29}"/>
              </a:ext>
            </a:extLst>
          </p:cNvPr>
          <p:cNvSpPr/>
          <p:nvPr/>
        </p:nvSpPr>
        <p:spPr>
          <a:xfrm>
            <a:off x="4793440" y="3453142"/>
            <a:ext cx="1591230" cy="309574"/>
          </a:xfrm>
          <a:prstGeom prst="rect">
            <a:avLst/>
          </a:prstGeom>
          <a:noFill/>
          <a:ln w="15875">
            <a:solidFill>
              <a:srgbClr val="FB8E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16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Web-Anwendung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413504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JavaScript oder klassisch/statisch?</a:t>
            </a:r>
            <a:endParaRPr lang="de-DE" sz="1600" b="0" dirty="0">
              <a:solidFill>
                <a:srgbClr val="36544F"/>
              </a:solidFill>
            </a:endParaRP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Inhaltsverzeichnis für die Artikel einer Blogging-</a:t>
            </a:r>
            <a:r>
              <a:rPr lang="de-DE" sz="1600" b="0" dirty="0" err="1">
                <a:solidFill>
                  <a:srgbClr val="36544F"/>
                </a:solidFill>
              </a:rPr>
              <a:t>Platform</a:t>
            </a:r>
            <a:endParaRPr lang="de-DE" sz="1600" b="0" dirty="0">
              <a:solidFill>
                <a:srgbClr val="36544F"/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de-DE" sz="1600" b="0" u="sng" dirty="0">
                <a:solidFill>
                  <a:srgbClr val="36544F"/>
                </a:solidFill>
              </a:rPr>
              <a:t>Anforderungen: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Mit dem Klick auf einen Button wird die Liste der Titel umsortiert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Der Button für die aktuelle Sortierung ist disabled</a:t>
            </a:r>
          </a:p>
          <a:p>
            <a:pPr>
              <a:lnSpc>
                <a:spcPct val="140000"/>
              </a:lnSpc>
            </a:pPr>
            <a:r>
              <a:rPr lang="de-DE" sz="1600" b="0" dirty="0">
                <a:solidFill>
                  <a:srgbClr val="36544F"/>
                </a:solidFill>
              </a:rPr>
              <a:t>Klick auf einen Blog-Titel öffnet den entsprechenden Artikel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4C4F62-181B-B0B2-7B5E-BD0CC7917181}"/>
              </a:ext>
            </a:extLst>
          </p:cNvPr>
          <p:cNvSpPr txBox="1"/>
          <p:nvPr/>
        </p:nvSpPr>
        <p:spPr>
          <a:xfrm>
            <a:off x="107092" y="-1902941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SCREENSHOT o.ä.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DC7CDE-342B-0458-0803-F1FB26A8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941" y="855589"/>
            <a:ext cx="4496682" cy="265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75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Sortierung des Inhaltsverzeichnisses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CB149EA-FE79-7012-D843-91EEF9B43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539357"/>
            <a:ext cx="7772400" cy="341627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A29F3C1-F641-D04B-F38C-DE1A77A41C5E}"/>
              </a:ext>
            </a:extLst>
          </p:cNvPr>
          <p:cNvSpPr/>
          <p:nvPr/>
        </p:nvSpPr>
        <p:spPr>
          <a:xfrm>
            <a:off x="2133600" y="1524000"/>
            <a:ext cx="1186774" cy="50583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35C5CDD-C055-E925-D832-EBB17722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758" y="286904"/>
            <a:ext cx="4856484" cy="398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239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5879432" y="73405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FAEC600-05B1-90AC-87F5-DB7E67B3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40" y="1127411"/>
            <a:ext cx="7862295" cy="4616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F50935-79B1-F6FC-12A7-D88D155FE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815149"/>
            <a:ext cx="7772400" cy="134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Daten befinden sich im Client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3A1D6D8-7F11-F374-BB68-9E82F3099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9005"/>
            <a:ext cx="2461206" cy="39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 err="1">
                <a:solidFill>
                  <a:srgbClr val="36544F"/>
                </a:solidFill>
              </a:rPr>
              <a:t>Dafff</a:t>
            </a:r>
            <a:r>
              <a:rPr lang="de-DE" b="0" dirty="0">
                <a:solidFill>
                  <a:srgbClr val="36544F"/>
                </a:solidFill>
              </a:rPr>
              <a:t>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71EAE90-5C18-16B8-C889-4E0831A7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3"/>
            <a:ext cx="2461204" cy="396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722BA0E-8400-995C-E4FA-2FC674692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7" y="866340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081EBAD-D690-8E57-2C5C-7483D97C1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04" y="859978"/>
            <a:ext cx="2932413" cy="39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33164" y="769545"/>
            <a:ext cx="44108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UI-State!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B6581C2-D58D-2FF2-DD90-511ED8671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880246"/>
            <a:ext cx="4044514" cy="396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01AE989-43DF-AE53-0929-E3B33FA7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0038"/>
            <a:ext cx="4193295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5875">
          <a:solidFill>
            <a:srgbClr val="FB8E2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rgbClr val="FFFDF9"/>
        </a:solidFill>
      </a:spPr>
      <a:bodyPr wrap="none" rtlCol="0">
        <a:spAutoFit/>
      </a:bodyPr>
      <a:lstStyle>
        <a:defPPr algn="l">
          <a:defRPr sz="2400" dirty="0" smtClean="0">
            <a:solidFill>
              <a:srgbClr val="FF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4672</Words>
  <Application>Microsoft Macintosh PowerPoint</Application>
  <PresentationFormat>Bildschirmpräsentation (16:9)</PresentationFormat>
  <Paragraphs>815</Paragraphs>
  <Slides>126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126</vt:i4>
      </vt:variant>
    </vt:vector>
  </HeadingPairs>
  <TitlesOfParts>
    <vt:vector size="134" baseType="lpstr">
      <vt:lpstr>Arial</vt:lpstr>
      <vt:lpstr>Calibri</vt:lpstr>
      <vt:lpstr>Calibri Light</vt:lpstr>
      <vt:lpstr>Courier New</vt:lpstr>
      <vt:lpstr>Montserrat</vt:lpstr>
      <vt:lpstr>Source Code Pro</vt:lpstr>
      <vt:lpstr>Source Sans Pro</vt:lpstr>
      <vt:lpstr>Office-Design</vt:lpstr>
      <vt:lpstr>Software Architecture Alliance | München, 25. September 2023 | @nilshartmann</vt:lpstr>
      <vt:lpstr>https://nilshartmann.net</vt:lpstr>
      <vt:lpstr>PowerPoint-Präsentation</vt:lpstr>
      <vt:lpstr>Architekturen von Web-Anwendungen</vt:lpstr>
      <vt:lpstr>Architekturen von Web-Anwendungen</vt:lpstr>
      <vt:lpstr>Architekturen von Web-Anwendungen</vt:lpstr>
      <vt:lpstr>Architekturen von Web-Anwendungen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Eine Web-Anwendung</vt:lpstr>
      <vt:lpstr>Fazit</vt:lpstr>
      <vt:lpstr>Fazit</vt:lpstr>
      <vt:lpstr>Fazit</vt:lpstr>
      <vt:lpstr>Fazit</vt:lpstr>
      <vt:lpstr>Fazit</vt:lpstr>
      <vt:lpstr>Fazit</vt:lpstr>
      <vt:lpstr>Fazit</vt:lpstr>
      <vt:lpstr>Fazit</vt:lpstr>
      <vt:lpstr>Performance</vt:lpstr>
      <vt:lpstr>Fazit</vt:lpstr>
      <vt:lpstr>Fazit</vt:lpstr>
      <vt:lpstr>SSR</vt:lpstr>
      <vt:lpstr>SSR</vt:lpstr>
      <vt:lpstr>SSR</vt:lpstr>
      <vt:lpstr>SSR</vt:lpstr>
      <vt:lpstr>PowerPoint-Präsentation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Fullstack Ansätze</vt:lpstr>
      <vt:lpstr>PowerPoint-Präsentation</vt:lpstr>
      <vt:lpstr>Next.js</vt:lpstr>
      <vt:lpstr>Fazit</vt:lpstr>
      <vt:lpstr>Fazit</vt:lpstr>
      <vt:lpstr>PowerPoint-Präsentation</vt:lpstr>
      <vt:lpstr>Routing</vt:lpstr>
      <vt:lpstr>Routing</vt:lpstr>
      <vt:lpstr>Routing</vt:lpstr>
      <vt:lpstr>Routing</vt:lpstr>
      <vt:lpstr>Routing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Arbeiten mit serverseitigen Daten</vt:lpstr>
      <vt:lpstr>Data Fetching</vt:lpstr>
      <vt:lpstr>PowerPoint-Präsentation</vt:lpstr>
      <vt:lpstr>suspense</vt:lpstr>
      <vt:lpstr>suspense</vt:lpstr>
      <vt:lpstr>suspense</vt:lpstr>
      <vt:lpstr>PowerPoint-Präsentation</vt:lpstr>
      <vt:lpstr>suspense</vt:lpstr>
      <vt:lpstr>suspense</vt:lpstr>
      <vt:lpstr>suspense</vt:lpstr>
      <vt:lpstr>suspense</vt:lpstr>
      <vt:lpstr>suspense</vt:lpstr>
      <vt:lpstr>suspense</vt:lpstr>
      <vt:lpstr>PowerPoint-Präsentation</vt:lpstr>
      <vt:lpstr>Sortierung des Inhaltsverzeichnisses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Client und Server Daten</vt:lpstr>
      <vt:lpstr>Client und Server Daten</vt:lpstr>
      <vt:lpstr>Client und Server Daten</vt:lpstr>
      <vt:lpstr>PowerPoint-Präsentation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Mutations</vt:lpstr>
      <vt:lpstr>PowerPoint-Präsentation</vt:lpstr>
      <vt:lpstr>Fazit</vt:lpstr>
      <vt:lpstr>Fazit</vt:lpstr>
      <vt:lpstr>Fazit</vt:lpstr>
      <vt:lpstr>Fazit</vt:lpstr>
      <vt:lpstr>Fazit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1302</cp:revision>
  <cp:lastPrinted>2019-09-04T14:49:47Z</cp:lastPrinted>
  <dcterms:created xsi:type="dcterms:W3CDTF">2016-03-28T15:59:53Z</dcterms:created>
  <dcterms:modified xsi:type="dcterms:W3CDTF">2023-09-26T11:02:23Z</dcterms:modified>
</cp:coreProperties>
</file>